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2" roundtripDataSignature="AMtx7mgn85V4qtJCFiXRcBzVAevIK6bW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2"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8d4bf07a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b8d4bf07a8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2b8d4bf07a8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b8d4bf07a8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2b8d4bf07a8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g2b8d4bf07a8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ac5678fc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2bac5678fc7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Issues with coverage hindering interpretation example:</a:t>
            </a:r>
            <a:endParaRPr sz="1100"/>
          </a:p>
          <a:p>
            <a:pPr indent="0" lvl="0" marL="0" rtl="0" algn="l">
              <a:spcBef>
                <a:spcPts val="0"/>
              </a:spcBef>
              <a:spcAft>
                <a:spcPts val="0"/>
              </a:spcAft>
              <a:buNone/>
            </a:pPr>
            <a:r>
              <a:rPr lang="en-US" sz="1100"/>
              <a:t>E</a:t>
            </a:r>
            <a:r>
              <a:rPr lang="en-US" sz="1100"/>
              <a:t>.g., on top of sites with incomplete yearly coverage already mentioned, O3 data for site AIRVAULT 3 in Nouvelle-Aquitaine only covers 98 days which contributes to its comparatively low SOMO35 score (c.700).</a:t>
            </a:r>
            <a:endParaRPr sz="600"/>
          </a:p>
        </p:txBody>
      </p:sp>
      <p:sp>
        <p:nvSpPr>
          <p:cNvPr id="231" name="Google Shape;231;g2bac5678fc7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da2f6fcb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bda2f6fcbe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bda2f6fcbe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bda2f6fcbe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2bda2f6fcbe_2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2bda2f6fcbe_2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da2f6fcbe_2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bda2f6fcbe_2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out step 1 and 2 on the same slide, make it clear</a:t>
            </a:r>
            <a:endParaRPr/>
          </a:p>
        </p:txBody>
      </p:sp>
      <p:sp>
        <p:nvSpPr>
          <p:cNvPr id="272" name="Google Shape;272;g2bda2f6fcbe_2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bda2f6fcbe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2bda2f6fcbe_2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2bda2f6fcbe_2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bda2f6fcbe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2bda2f6fcbe_2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2bda2f6fcbe_2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da2f6fcbe_2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2bda2f6fcbe_2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2bda2f6fcbe_2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da2f6fcbe_2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2bda2f6fcbe_2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g2bda2f6fcbe_2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5299f299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5299f299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2c5299f299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8aae0390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2b8aae0390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2b8aae0390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8f00ac7cc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2b8f00ac7cc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2b8f00ac7cc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8f00ac7cc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2b8f00ac7cc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2b8f00ac7cc_1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b8f00ac7cc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2b8f00ac7cc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2b8f00ac7cc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91748b218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2b91748b218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2b91748b218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b8f00ac7cc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2b8f00ac7cc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2b8f00ac7cc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93e3ae8b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2b93e3ae8b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2b93e3ae8b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bcd241b16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bcd241b16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2bcd241b16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93e3ae8be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2b93e3ae8be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g2b93e3ae8be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b8f00ac7c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2b8f00ac7cc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g2b8f00ac7cc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878db147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2b878db1474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2b878db1474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9e913e068331c2e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29e913e068331c2e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29e913e068331c2e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b93e3ae8be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2b93e3ae8be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2b93e3ae8be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b93e3ae8be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2b93e3ae8be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2b93e3ae8be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b93e3ae8be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g2b93e3ae8be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g2b93e3ae8be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bcde5b250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bcde5b250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2bcde5b250d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b93e3ae8be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g2b93e3ae8be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g2b93e3ae8be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b91748b218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2b91748b218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2b91748b218_1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b91748b2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2b91748b21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g2b91748b218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b91748b218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2b91748b218_1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2b91748b218_1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b91748b2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2b91748b218_1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8" name="Google Shape;588;g2b91748b218_1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91748b218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b91748b218_1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g2b91748b218_1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b91748b218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g2b91748b218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6" name="Google Shape;616;g2b91748b218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91748b218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g2b91748b218_1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g2b91748b218_1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91748b218_1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g2b91748b218_1_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 name="Google Shape;641;g2b91748b218_1_1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b91748b218_1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2b91748b218_1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g2b91748b218_1_1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878db1474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2b878db1474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5" name="Google Shape;665;g2b878db1474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b91748b218_1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g2b91748b218_1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g2b91748b218_1_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9753d1dc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2b9753d1dcf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Corse issues with yearly coverage: </a:t>
            </a:r>
            <a:r>
              <a:rPr lang="en-US" sz="2100"/>
              <a:t> </a:t>
            </a:r>
            <a:r>
              <a:rPr lang="en-US"/>
              <a:t>last day is 2023/08/10 for station ZAR BASTIA and 2023/08/17 for station ZAR AJACCIO.</a:t>
            </a:r>
            <a:endParaRPr/>
          </a:p>
          <a:p>
            <a:pPr indent="0" lvl="0" marL="0" rtl="0" algn="l">
              <a:spcBef>
                <a:spcPts val="0"/>
              </a:spcBef>
              <a:spcAft>
                <a:spcPts val="0"/>
              </a:spcAft>
              <a:buClr>
                <a:schemeClr val="dk1"/>
              </a:buClr>
              <a:buSzPts val="2100"/>
              <a:buFont typeface="Arial"/>
              <a:buNone/>
            </a:pPr>
            <a:r>
              <a:t/>
            </a:r>
            <a:endParaRPr b="1" sz="2100"/>
          </a:p>
          <a:p>
            <a:pPr indent="0" lvl="0" marL="0" rtl="0" algn="l">
              <a:lnSpc>
                <a:spcPct val="100000"/>
              </a:lnSpc>
              <a:spcBef>
                <a:spcPts val="0"/>
              </a:spcBef>
              <a:spcAft>
                <a:spcPts val="0"/>
              </a:spcAft>
              <a:buSzPts val="1400"/>
              <a:buNone/>
            </a:pPr>
            <a:r>
              <a:t/>
            </a:r>
            <a:endParaRPr/>
          </a:p>
        </p:txBody>
      </p:sp>
      <p:sp>
        <p:nvSpPr>
          <p:cNvPr id="126" name="Google Shape;126;g2b9753d1dcf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878db147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2b878db1474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ATMO methodology:</a:t>
            </a:r>
            <a:endParaRPr/>
          </a:p>
          <a:p>
            <a:pPr indent="0" lvl="0" marL="0" rtl="0" algn="l">
              <a:spcBef>
                <a:spcPts val="0"/>
              </a:spcBef>
              <a:spcAft>
                <a:spcPts val="0"/>
              </a:spcAft>
              <a:buNone/>
            </a:pPr>
            <a:r>
              <a:rPr lang="en-US"/>
              <a:t>E</a:t>
            </a:r>
            <a:r>
              <a:rPr lang="en-US"/>
              <a:t>ach range of each of the 5 pollutants is assigned an ATMO sub-score of 1-6 (from best-to-worst) and the daily ATMO index score is the maximum ATMO daily sub-score of the 5 pollutants.</a:t>
            </a:r>
            <a:endParaRPr/>
          </a:p>
          <a:p>
            <a:pPr indent="0" lvl="0" marL="0" rtl="0" algn="l">
              <a:lnSpc>
                <a:spcPct val="100000"/>
              </a:lnSpc>
              <a:spcBef>
                <a:spcPts val="0"/>
              </a:spcBef>
              <a:spcAft>
                <a:spcPts val="0"/>
              </a:spcAft>
              <a:buSzPts val="1400"/>
              <a:buNone/>
            </a:pPr>
            <a:r>
              <a:t/>
            </a:r>
            <a:endParaRPr/>
          </a:p>
        </p:txBody>
      </p:sp>
      <p:sp>
        <p:nvSpPr>
          <p:cNvPr id="137" name="Google Shape;137;g2b878db1474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878db147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2b878db1474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2b878db1474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9753d1dcf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2b9753d1dcf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1st Bullet Point: </a:t>
            </a:r>
            <a:r>
              <a:rPr lang="en-US" sz="1100"/>
              <a:t>e.g., if the missing SO2 data would have had an impact on the ATMO score.</a:t>
            </a:r>
            <a:endParaRPr sz="1100"/>
          </a:p>
          <a:p>
            <a:pPr indent="0" lvl="0" marL="0" rtl="0" algn="l">
              <a:spcBef>
                <a:spcPts val="0"/>
              </a:spcBef>
              <a:spcAft>
                <a:spcPts val="0"/>
              </a:spcAft>
              <a:buNone/>
            </a:pPr>
            <a:r>
              <a:rPr lang="en-US" sz="1100"/>
              <a:t>3rd Bullet Point: </a:t>
            </a:r>
            <a:r>
              <a:rPr lang="en-US" sz="1100"/>
              <a:t>take if located in IRIS or do surrounding radius and if it is the latter, what radius to choose?</a:t>
            </a:r>
            <a:endParaRPr sz="1100"/>
          </a:p>
        </p:txBody>
      </p:sp>
      <p:sp>
        <p:nvSpPr>
          <p:cNvPr id="171" name="Google Shape;171;g2b9753d1dcf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ac5678f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2bac5678fc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Incomplete yearly coverage example: O3</a:t>
            </a:r>
            <a:r>
              <a:rPr lang="en-US"/>
              <a:t> data does not cover the whole year for all sites in Auvergne-Rhône-Alpes (Les ménuires site data coverage for 2023 begins from 04/01/23 and the Valence Urb. Centre site data coverage for 2023 begins from 2023/07/12).</a:t>
            </a:r>
            <a:endParaRPr sz="300"/>
          </a:p>
        </p:txBody>
      </p:sp>
      <p:sp>
        <p:nvSpPr>
          <p:cNvPr id="186" name="Google Shape;186;g2bac5678fc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 name="Google Shape;2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p:nvPr>
            <p:ph idx="2" type="pic"/>
          </p:nvPr>
        </p:nvSpPr>
        <p:spPr>
          <a:xfrm>
            <a:off x="5183188" y="987425"/>
            <a:ext cx="6172200" cy="4873625"/>
          </a:xfrm>
          <a:prstGeom prst="rect">
            <a:avLst/>
          </a:prstGeom>
          <a:noFill/>
          <a:ln>
            <a:noFill/>
          </a:ln>
        </p:spPr>
      </p:sp>
      <p:sp>
        <p:nvSpPr>
          <p:cNvPr id="68" name="Google Shape;68;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5.png"/><Relationship Id="rId6"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7.png"/><Relationship Id="rId6"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jpg"/><Relationship Id="rId4" Type="http://schemas.openxmlformats.org/officeDocument/2006/relationships/image" Target="../media/image4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jp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jpg"/><Relationship Id="rId4" Type="http://schemas.openxmlformats.org/officeDocument/2006/relationships/image" Target="../media/image21.jpg"/><Relationship Id="rId5"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hyperlink" Target="http://dx.doi.org/10.1126/sciadv.1600377"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idx="1" type="subTitle"/>
          </p:nvPr>
        </p:nvSpPr>
        <p:spPr>
          <a:xfrm>
            <a:off x="1116176" y="5353244"/>
            <a:ext cx="9144000" cy="996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F7F7F"/>
              </a:buClr>
              <a:buSzPts val="1600"/>
              <a:buNone/>
            </a:pPr>
            <a:r>
              <a:rPr lang="en-US" sz="1600">
                <a:solidFill>
                  <a:srgbClr val="7F7F7F"/>
                </a:solidFill>
                <a:latin typeface="Arial"/>
                <a:ea typeface="Arial"/>
                <a:cs typeface="Arial"/>
                <a:sym typeface="Arial"/>
              </a:rPr>
              <a:t>Alfonso Awadalla, Jade Sillere, Julian Rojas, Maela Guillaume-Le-Gall, Sofia Vaca</a:t>
            </a:r>
            <a:endParaRPr sz="1600">
              <a:solidFill>
                <a:srgbClr val="7F7F7F"/>
              </a:solidFill>
              <a:latin typeface="Arial"/>
              <a:ea typeface="Arial"/>
              <a:cs typeface="Arial"/>
              <a:sym typeface="Arial"/>
            </a:endParaRPr>
          </a:p>
        </p:txBody>
      </p:sp>
      <p:sp>
        <p:nvSpPr>
          <p:cNvPr id="89" name="Google Shape;89;p1"/>
          <p:cNvSpPr/>
          <p:nvPr/>
        </p:nvSpPr>
        <p:spPr>
          <a:xfrm rot="5400000">
            <a:off x="31688" y="-36357"/>
            <a:ext cx="895739" cy="968451"/>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p:nvPr/>
        </p:nvSpPr>
        <p:spPr>
          <a:xfrm rot="5400000">
            <a:off x="148519" y="113418"/>
            <a:ext cx="433125" cy="469987"/>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 name="Google Shape;92;p1"/>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3" name="Google Shape;93;p1"/>
          <p:cNvPicPr preferRelativeResize="0"/>
          <p:nvPr/>
        </p:nvPicPr>
        <p:blipFill rotWithShape="1">
          <a:blip r:embed="rId3">
            <a:alphaModFix/>
          </a:blip>
          <a:srcRect b="0" l="0" r="0" t="0"/>
          <a:stretch/>
        </p:blipFill>
        <p:spPr>
          <a:xfrm>
            <a:off x="1116183" y="152400"/>
            <a:ext cx="10229493" cy="50484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b8d4bf07a8_0_15"/>
          <p:cNvSpPr txBox="1"/>
          <p:nvPr>
            <p:ph type="title"/>
          </p:nvPr>
        </p:nvSpPr>
        <p:spPr>
          <a:xfrm>
            <a:off x="838200" y="1050925"/>
            <a:ext cx="10627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SOMO35 (Pt.2)</a:t>
            </a:r>
            <a:endParaRPr>
              <a:latin typeface="Arial"/>
              <a:ea typeface="Arial"/>
              <a:cs typeface="Arial"/>
              <a:sym typeface="Arial"/>
            </a:endParaRPr>
          </a:p>
        </p:txBody>
      </p:sp>
      <p:sp>
        <p:nvSpPr>
          <p:cNvPr id="201" name="Google Shape;201;g2b8d4bf07a8_0_15"/>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g2b8d4bf07a8_0_15"/>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g2b8d4bf07a8_0_15"/>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g2b8d4bf07a8_0_15"/>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 name="Google Shape;205;g2b8d4bf07a8_0_15"/>
          <p:cNvSpPr txBox="1"/>
          <p:nvPr/>
        </p:nvSpPr>
        <p:spPr>
          <a:xfrm>
            <a:off x="838200" y="2376625"/>
            <a:ext cx="4525500" cy="33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US" sz="1900" u="none" cap="none" strike="noStrike">
                <a:solidFill>
                  <a:schemeClr val="dk1"/>
                </a:solidFill>
                <a:latin typeface="Calibri"/>
                <a:ea typeface="Calibri"/>
                <a:cs typeface="Calibri"/>
                <a:sym typeface="Calibri"/>
              </a:rPr>
              <a:t>Methodology followed:</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1900" u="none" cap="none" strike="noStrike">
                <a:solidFill>
                  <a:schemeClr val="dk1"/>
                </a:solidFill>
                <a:latin typeface="Calibri"/>
                <a:ea typeface="Calibri"/>
                <a:cs typeface="Calibri"/>
                <a:sym typeface="Calibri"/>
              </a:rPr>
              <a:t>Recreated the SOMO35 indicator following the methodology:</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b="0" i="0" lang="en-US" sz="1900" u="none" cap="none" strike="noStrike">
                <a:solidFill>
                  <a:schemeClr val="dk1"/>
                </a:solidFill>
                <a:latin typeface="Calibri"/>
                <a:ea typeface="Calibri"/>
                <a:cs typeface="Calibri"/>
                <a:sym typeface="Calibri"/>
              </a:rPr>
              <a:t>For each daily max hourly Ozone data point</a:t>
            </a:r>
            <a:r>
              <a:rPr lang="en-US"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indent="-349250" lvl="1" marL="914400" rtl="0" algn="l">
              <a:spcBef>
                <a:spcPts val="0"/>
              </a:spcBef>
              <a:spcAft>
                <a:spcPts val="0"/>
              </a:spcAft>
              <a:buClr>
                <a:schemeClr val="dk1"/>
              </a:buClr>
              <a:buSzPts val="1900"/>
              <a:buFont typeface="Calibri"/>
              <a:buAutoNum type="alphaUcPeriod"/>
            </a:pPr>
            <a:r>
              <a:rPr lang="en-US" sz="1900">
                <a:solidFill>
                  <a:schemeClr val="dk1"/>
                </a:solidFill>
                <a:latin typeface="Calibri"/>
                <a:ea typeface="Calibri"/>
                <a:cs typeface="Calibri"/>
                <a:sym typeface="Calibri"/>
              </a:rPr>
              <a:t>if the maximum exceeds 70 µg/m3 (35 ppb) then the daily score is the difference</a:t>
            </a:r>
            <a:endParaRPr sz="1900">
              <a:solidFill>
                <a:schemeClr val="dk1"/>
              </a:solidFill>
              <a:latin typeface="Calibri"/>
              <a:ea typeface="Calibri"/>
              <a:cs typeface="Calibri"/>
              <a:sym typeface="Calibri"/>
            </a:endParaRPr>
          </a:p>
          <a:p>
            <a:pPr indent="-349250" lvl="1" marL="914400" rtl="0" algn="l">
              <a:spcBef>
                <a:spcPts val="0"/>
              </a:spcBef>
              <a:spcAft>
                <a:spcPts val="0"/>
              </a:spcAft>
              <a:buClr>
                <a:schemeClr val="dk1"/>
              </a:buClr>
              <a:buSzPts val="1900"/>
              <a:buFont typeface="Calibri"/>
              <a:buAutoNum type="alphaUcPeriod"/>
            </a:pPr>
            <a:r>
              <a:rPr lang="en-US" sz="1900">
                <a:solidFill>
                  <a:schemeClr val="dk1"/>
                </a:solidFill>
                <a:latin typeface="Calibri"/>
                <a:ea typeface="Calibri"/>
                <a:cs typeface="Calibri"/>
                <a:sym typeface="Calibri"/>
              </a:rPr>
              <a:t>otherwise it is 0 </a:t>
            </a:r>
            <a:endParaRPr sz="19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9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Font typeface="Calibri"/>
              <a:buAutoNum type="romanUcPeriod"/>
            </a:pPr>
            <a:r>
              <a:rPr lang="en-US" sz="1900">
                <a:solidFill>
                  <a:schemeClr val="dk1"/>
                </a:solidFill>
                <a:latin typeface="Calibri"/>
                <a:ea typeface="Calibri"/>
                <a:cs typeface="Calibri"/>
                <a:sym typeface="Calibri"/>
              </a:rPr>
              <a:t>Summing over the daily scores for the year.</a:t>
            </a:r>
            <a:endParaRPr b="0" i="0" sz="1900" u="none" cap="none" strike="noStrike">
              <a:solidFill>
                <a:schemeClr val="dk1"/>
              </a:solidFill>
              <a:latin typeface="Calibri"/>
              <a:ea typeface="Calibri"/>
              <a:cs typeface="Calibri"/>
              <a:sym typeface="Calibri"/>
            </a:endParaRPr>
          </a:p>
        </p:txBody>
      </p:sp>
      <p:pic>
        <p:nvPicPr>
          <p:cNvPr id="206" name="Google Shape;206;g2b8d4bf07a8_0_15"/>
          <p:cNvPicPr preferRelativeResize="0"/>
          <p:nvPr/>
        </p:nvPicPr>
        <p:blipFill rotWithShape="1">
          <a:blip r:embed="rId3">
            <a:alphaModFix/>
          </a:blip>
          <a:srcRect b="0" l="0" r="0" t="0"/>
          <a:stretch/>
        </p:blipFill>
        <p:spPr>
          <a:xfrm>
            <a:off x="5824500" y="3227362"/>
            <a:ext cx="6062701" cy="1884101"/>
          </a:xfrm>
          <a:prstGeom prst="rect">
            <a:avLst/>
          </a:prstGeom>
          <a:noFill/>
          <a:ln cap="flat" cmpd="sng" w="19050">
            <a:solidFill>
              <a:schemeClr val="dk1"/>
            </a:solidFill>
            <a:prstDash val="solid"/>
            <a:round/>
            <a:headEnd len="sm" w="sm" type="none"/>
            <a:tailEnd len="sm" w="sm" type="none"/>
          </a:ln>
        </p:spPr>
      </p:pic>
      <p:sp>
        <p:nvSpPr>
          <p:cNvPr id="207" name="Google Shape;207;g2b8d4bf07a8_0_15"/>
          <p:cNvSpPr txBox="1"/>
          <p:nvPr/>
        </p:nvSpPr>
        <p:spPr>
          <a:xfrm>
            <a:off x="5762975" y="5111475"/>
            <a:ext cx="3236400" cy="67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Calibri"/>
                <a:ea typeface="Calibri"/>
                <a:cs typeface="Calibri"/>
                <a:sym typeface="Calibri"/>
              </a:rPr>
              <a:t>Source: European Monitoring and Evaluation Programme</a:t>
            </a:r>
            <a:endParaRPr b="0" i="1" sz="10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g2b8d4bf07a8_0_34"/>
          <p:cNvPicPr preferRelativeResize="0"/>
          <p:nvPr/>
        </p:nvPicPr>
        <p:blipFill>
          <a:blip r:embed="rId3">
            <a:alphaModFix/>
          </a:blip>
          <a:stretch>
            <a:fillRect/>
          </a:stretch>
        </p:blipFill>
        <p:spPr>
          <a:xfrm>
            <a:off x="4999488" y="3996913"/>
            <a:ext cx="1118725" cy="1411789"/>
          </a:xfrm>
          <a:prstGeom prst="rect">
            <a:avLst/>
          </a:prstGeom>
          <a:noFill/>
          <a:ln>
            <a:noFill/>
          </a:ln>
        </p:spPr>
      </p:pic>
      <p:pic>
        <p:nvPicPr>
          <p:cNvPr id="214" name="Google Shape;214;g2b8d4bf07a8_0_34"/>
          <p:cNvPicPr preferRelativeResize="0"/>
          <p:nvPr/>
        </p:nvPicPr>
        <p:blipFill>
          <a:blip r:embed="rId4">
            <a:alphaModFix/>
          </a:blip>
          <a:stretch>
            <a:fillRect/>
          </a:stretch>
        </p:blipFill>
        <p:spPr>
          <a:xfrm>
            <a:off x="1319475" y="3171550"/>
            <a:ext cx="3549577" cy="3278051"/>
          </a:xfrm>
          <a:prstGeom prst="rect">
            <a:avLst/>
          </a:prstGeom>
          <a:noFill/>
          <a:ln>
            <a:noFill/>
          </a:ln>
        </p:spPr>
      </p:pic>
      <p:sp>
        <p:nvSpPr>
          <p:cNvPr id="215" name="Google Shape;215;g2b8d4bf07a8_0_34"/>
          <p:cNvSpPr txBox="1"/>
          <p:nvPr>
            <p:ph type="title"/>
          </p:nvPr>
        </p:nvSpPr>
        <p:spPr>
          <a:xfrm>
            <a:off x="838200" y="1050925"/>
            <a:ext cx="10627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SOMO35 (Pt.3)</a:t>
            </a:r>
            <a:endParaRPr>
              <a:latin typeface="Arial"/>
              <a:ea typeface="Arial"/>
              <a:cs typeface="Arial"/>
              <a:sym typeface="Arial"/>
            </a:endParaRPr>
          </a:p>
        </p:txBody>
      </p:sp>
      <p:sp>
        <p:nvSpPr>
          <p:cNvPr id="216" name="Google Shape;216;g2b8d4bf07a8_0_34"/>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7" name="Google Shape;217;g2b8d4bf07a8_0_34"/>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g2b8d4bf07a8_0_34"/>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9" name="Google Shape;219;g2b8d4bf07a8_0_34"/>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0" name="Google Shape;220;g2b8d4bf07a8_0_34"/>
          <p:cNvSpPr txBox="1"/>
          <p:nvPr/>
        </p:nvSpPr>
        <p:spPr>
          <a:xfrm>
            <a:off x="971350" y="2379350"/>
            <a:ext cx="4427400" cy="89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US" sz="1900">
                <a:solidFill>
                  <a:schemeClr val="dk1"/>
                </a:solidFill>
                <a:latin typeface="Calibri"/>
                <a:ea typeface="Calibri"/>
                <a:cs typeface="Calibri"/>
                <a:sym typeface="Calibri"/>
              </a:rPr>
              <a:t>I</a:t>
            </a:r>
            <a:r>
              <a:rPr b="1" i="0" lang="en-US" sz="1900" u="none" cap="none" strike="noStrike">
                <a:solidFill>
                  <a:schemeClr val="dk1"/>
                </a:solidFill>
                <a:latin typeface="Calibri"/>
                <a:ea typeface="Calibri"/>
                <a:cs typeface="Calibri"/>
                <a:sym typeface="Calibri"/>
              </a:rPr>
              <a:t>ndicator at highest resolution (station-level)</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p:txBody>
      </p:sp>
      <p:pic>
        <p:nvPicPr>
          <p:cNvPr id="221" name="Google Shape;221;g2b8d4bf07a8_0_34"/>
          <p:cNvPicPr preferRelativeResize="0"/>
          <p:nvPr/>
        </p:nvPicPr>
        <p:blipFill rotWithShape="1">
          <a:blip r:embed="rId5">
            <a:alphaModFix/>
          </a:blip>
          <a:srcRect b="0" l="0" r="0" t="0"/>
          <a:stretch/>
        </p:blipFill>
        <p:spPr>
          <a:xfrm>
            <a:off x="-4981350" y="565050"/>
            <a:ext cx="4213653" cy="3125650"/>
          </a:xfrm>
          <a:prstGeom prst="rect">
            <a:avLst/>
          </a:prstGeom>
          <a:noFill/>
          <a:ln>
            <a:noFill/>
          </a:ln>
        </p:spPr>
      </p:pic>
      <p:sp>
        <p:nvSpPr>
          <p:cNvPr id="222" name="Google Shape;222;g2b8d4bf07a8_0_34"/>
          <p:cNvSpPr txBox="1"/>
          <p:nvPr/>
        </p:nvSpPr>
        <p:spPr>
          <a:xfrm>
            <a:off x="6310475" y="2531750"/>
            <a:ext cx="4427400" cy="89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US" sz="1900">
                <a:solidFill>
                  <a:schemeClr val="dk1"/>
                </a:solidFill>
                <a:latin typeface="Calibri"/>
                <a:ea typeface="Calibri"/>
                <a:cs typeface="Calibri"/>
                <a:sym typeface="Calibri"/>
              </a:rPr>
              <a:t>I</a:t>
            </a:r>
            <a:r>
              <a:rPr b="1" i="0" lang="en-US" sz="1900" u="none" cap="none" strike="noStrike">
                <a:solidFill>
                  <a:schemeClr val="dk1"/>
                </a:solidFill>
                <a:latin typeface="Calibri"/>
                <a:ea typeface="Calibri"/>
                <a:cs typeface="Calibri"/>
                <a:sym typeface="Calibri"/>
              </a:rPr>
              <a:t>ndicator </a:t>
            </a:r>
            <a:r>
              <a:rPr b="1" lang="en-US" sz="1900">
                <a:solidFill>
                  <a:schemeClr val="dk1"/>
                </a:solidFill>
                <a:latin typeface="Calibri"/>
                <a:ea typeface="Calibri"/>
                <a:cs typeface="Calibri"/>
                <a:sym typeface="Calibri"/>
              </a:rPr>
              <a:t>with focus on area with highest coverage </a:t>
            </a:r>
            <a:r>
              <a:rPr b="1" i="0" lang="en-US" sz="1900" u="none" cap="none" strike="noStrike">
                <a:solidFill>
                  <a:schemeClr val="dk1"/>
                </a:solidFill>
                <a:latin typeface="Calibri"/>
                <a:ea typeface="Calibri"/>
                <a:cs typeface="Calibri"/>
                <a:sym typeface="Calibri"/>
              </a:rPr>
              <a:t>(station-level)</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p:txBody>
      </p:sp>
      <p:sp>
        <p:nvSpPr>
          <p:cNvPr id="223" name="Google Shape;223;g2b8d4bf07a8_0_34"/>
          <p:cNvSpPr/>
          <p:nvPr/>
        </p:nvSpPr>
        <p:spPr>
          <a:xfrm>
            <a:off x="1299750" y="5973025"/>
            <a:ext cx="723300" cy="6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4" name="Google Shape;224;g2b8d4bf07a8_0_34"/>
          <p:cNvSpPr txBox="1"/>
          <p:nvPr/>
        </p:nvSpPr>
        <p:spPr>
          <a:xfrm>
            <a:off x="5500200" y="3898300"/>
            <a:ext cx="5418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225" name="Google Shape;225;g2b8d4bf07a8_0_34"/>
          <p:cNvSpPr txBox="1"/>
          <p:nvPr/>
        </p:nvSpPr>
        <p:spPr>
          <a:xfrm>
            <a:off x="250875" y="6467650"/>
            <a:ext cx="94158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latin typeface="Calibri"/>
                <a:ea typeface="Calibri"/>
                <a:cs typeface="Calibri"/>
                <a:sym typeface="Calibri"/>
              </a:rPr>
              <a:t>* SOMO35 Score</a:t>
            </a:r>
            <a:endParaRPr i="1">
              <a:solidFill>
                <a:schemeClr val="dk1"/>
              </a:solidFill>
              <a:latin typeface="Calibri"/>
              <a:ea typeface="Calibri"/>
              <a:cs typeface="Calibri"/>
              <a:sym typeface="Calibri"/>
            </a:endParaRPr>
          </a:p>
        </p:txBody>
      </p:sp>
      <p:sp>
        <p:nvSpPr>
          <p:cNvPr id="226" name="Google Shape;226;g2b8d4bf07a8_0_34"/>
          <p:cNvSpPr txBox="1"/>
          <p:nvPr/>
        </p:nvSpPr>
        <p:spPr>
          <a:xfrm>
            <a:off x="6961775" y="5772450"/>
            <a:ext cx="32331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latin typeface="Calibri"/>
                <a:ea typeface="Calibri"/>
                <a:cs typeface="Calibri"/>
                <a:sym typeface="Calibri"/>
              </a:rPr>
              <a:t>Focus: </a:t>
            </a:r>
            <a:r>
              <a:rPr i="1" lang="en-US">
                <a:solidFill>
                  <a:schemeClr val="dk1"/>
                </a:solidFill>
                <a:latin typeface="Calibri"/>
                <a:ea typeface="Calibri"/>
                <a:cs typeface="Calibri"/>
                <a:sym typeface="Calibri"/>
              </a:rPr>
              <a:t>Provence-Alpes-Côte d'Azur</a:t>
            </a:r>
            <a:endParaRPr i="1">
              <a:solidFill>
                <a:schemeClr val="dk1"/>
              </a:solidFill>
              <a:latin typeface="Calibri"/>
              <a:ea typeface="Calibri"/>
              <a:cs typeface="Calibri"/>
              <a:sym typeface="Calibri"/>
            </a:endParaRPr>
          </a:p>
        </p:txBody>
      </p:sp>
      <p:pic>
        <p:nvPicPr>
          <p:cNvPr id="227" name="Google Shape;227;g2b8d4bf07a8_0_34"/>
          <p:cNvPicPr preferRelativeResize="0"/>
          <p:nvPr/>
        </p:nvPicPr>
        <p:blipFill>
          <a:blip r:embed="rId6">
            <a:alphaModFix/>
          </a:blip>
          <a:stretch>
            <a:fillRect/>
          </a:stretch>
        </p:blipFill>
        <p:spPr>
          <a:xfrm>
            <a:off x="7058925" y="3275150"/>
            <a:ext cx="2930493" cy="2640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bac5678fc7_0_23"/>
          <p:cNvSpPr txBox="1"/>
          <p:nvPr/>
        </p:nvSpPr>
        <p:spPr>
          <a:xfrm>
            <a:off x="1087550" y="2286325"/>
            <a:ext cx="5274300" cy="35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2100" u="none" cap="none" strike="noStrike">
                <a:solidFill>
                  <a:schemeClr val="dk1"/>
                </a:solidFill>
                <a:latin typeface="Calibri"/>
                <a:ea typeface="Calibri"/>
                <a:cs typeface="Calibri"/>
                <a:sym typeface="Calibri"/>
              </a:rPr>
              <a:t>Concerns with / limitations of indicator:</a:t>
            </a:r>
            <a:r>
              <a:rPr b="0" i="0" lang="en-US" sz="2100" u="none" cap="none" strike="noStrike">
                <a:solidFill>
                  <a:schemeClr val="dk1"/>
                </a:solidFill>
                <a:latin typeface="Calibri"/>
                <a:ea typeface="Calibri"/>
                <a:cs typeface="Calibri"/>
                <a:sym typeface="Calibri"/>
              </a:rPr>
              <a:t> </a:t>
            </a:r>
            <a:endParaRPr b="0" i="0" sz="2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2000">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Char char="-"/>
            </a:pPr>
            <a:r>
              <a:rPr b="0" i="0" lang="en-US" sz="1900" u="none" cap="none" strike="noStrike">
                <a:solidFill>
                  <a:schemeClr val="dk1"/>
                </a:solidFill>
                <a:latin typeface="Calibri"/>
                <a:ea typeface="Calibri"/>
                <a:cs typeface="Calibri"/>
                <a:sym typeface="Calibri"/>
              </a:rPr>
              <a:t>Incomplete coverage which could lead to a misleading score especially since it is a summing measure </a:t>
            </a:r>
            <a:endParaRPr b="0" i="0" sz="19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700"/>
              <a:buFont typeface="Arial"/>
              <a:buNone/>
            </a:pPr>
            <a:r>
              <a:t/>
            </a:r>
            <a:endParaRPr b="0" i="0" sz="1900" u="none" cap="none" strike="noStrike">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Scaling up to IRIS/Commune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Which radius to select?</a:t>
            </a:r>
            <a:endParaRPr sz="19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234" name="Google Shape;234;g2bac5678fc7_0_23"/>
          <p:cNvSpPr txBox="1"/>
          <p:nvPr>
            <p:ph type="title"/>
          </p:nvPr>
        </p:nvSpPr>
        <p:spPr>
          <a:xfrm>
            <a:off x="838200" y="1050925"/>
            <a:ext cx="10627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SOMO35 (Pt.4)</a:t>
            </a:r>
            <a:endParaRPr>
              <a:latin typeface="Arial"/>
              <a:ea typeface="Arial"/>
              <a:cs typeface="Arial"/>
              <a:sym typeface="Arial"/>
            </a:endParaRPr>
          </a:p>
        </p:txBody>
      </p:sp>
      <p:sp>
        <p:nvSpPr>
          <p:cNvPr id="235" name="Google Shape;235;g2bac5678fc7_0_23"/>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g2bac5678fc7_0_23"/>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g2bac5678fc7_0_23"/>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 name="Google Shape;238;g2bac5678fc7_0_23"/>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39" name="Google Shape;239;g2bac5678fc7_0_23"/>
          <p:cNvPicPr preferRelativeResize="0"/>
          <p:nvPr/>
        </p:nvPicPr>
        <p:blipFill>
          <a:blip r:embed="rId3">
            <a:alphaModFix/>
          </a:blip>
          <a:stretch>
            <a:fillRect/>
          </a:stretch>
        </p:blipFill>
        <p:spPr>
          <a:xfrm>
            <a:off x="6467825" y="2743525"/>
            <a:ext cx="4598950" cy="2888597"/>
          </a:xfrm>
          <a:prstGeom prst="rect">
            <a:avLst/>
          </a:prstGeom>
          <a:noFill/>
          <a:ln>
            <a:noFill/>
          </a:ln>
        </p:spPr>
      </p:pic>
      <p:sp>
        <p:nvSpPr>
          <p:cNvPr id="240" name="Google Shape;240;g2bac5678fc7_0_23"/>
          <p:cNvSpPr txBox="1"/>
          <p:nvPr/>
        </p:nvSpPr>
        <p:spPr>
          <a:xfrm>
            <a:off x="6361850" y="5448900"/>
            <a:ext cx="32331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latin typeface="Calibri"/>
                <a:ea typeface="Calibri"/>
                <a:cs typeface="Calibri"/>
                <a:sym typeface="Calibri"/>
              </a:rPr>
              <a:t>Focus: Provence-Alpes-Côte d'Azur</a:t>
            </a:r>
            <a:endParaRPr i="1">
              <a:solidFill>
                <a:schemeClr val="dk1"/>
              </a:solidFill>
              <a:latin typeface="Calibri"/>
              <a:ea typeface="Calibri"/>
              <a:cs typeface="Calibri"/>
              <a:sym typeface="Calibri"/>
            </a:endParaRPr>
          </a:p>
        </p:txBody>
      </p:sp>
      <p:sp>
        <p:nvSpPr>
          <p:cNvPr id="241" name="Google Shape;241;g2bac5678fc7_0_23"/>
          <p:cNvSpPr txBox="1"/>
          <p:nvPr/>
        </p:nvSpPr>
        <p:spPr>
          <a:xfrm>
            <a:off x="5934425" y="2300425"/>
            <a:ext cx="4427400" cy="89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US" sz="1900">
                <a:solidFill>
                  <a:schemeClr val="dk1"/>
                </a:solidFill>
                <a:latin typeface="Calibri"/>
                <a:ea typeface="Calibri"/>
                <a:cs typeface="Calibri"/>
                <a:sym typeface="Calibri"/>
              </a:rPr>
              <a:t>Focus on section of IRIS-level plot</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p:txBody>
      </p:sp>
      <p:pic>
        <p:nvPicPr>
          <p:cNvPr id="242" name="Google Shape;242;g2bac5678fc7_0_23"/>
          <p:cNvPicPr preferRelativeResize="0"/>
          <p:nvPr/>
        </p:nvPicPr>
        <p:blipFill>
          <a:blip r:embed="rId4">
            <a:alphaModFix/>
          </a:blip>
          <a:stretch>
            <a:fillRect/>
          </a:stretch>
        </p:blipFill>
        <p:spPr>
          <a:xfrm>
            <a:off x="-4935425" y="231425"/>
            <a:ext cx="4623323" cy="4176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bda2f6fcbe_2_0"/>
          <p:cNvSpPr txBox="1"/>
          <p:nvPr>
            <p:ph type="title"/>
          </p:nvPr>
        </p:nvSpPr>
        <p:spPr>
          <a:xfrm>
            <a:off x="838200" y="2165288"/>
            <a:ext cx="10515600" cy="285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Déterminant - Gestion des eaux</a:t>
            </a:r>
            <a:endParaRPr/>
          </a:p>
        </p:txBody>
      </p:sp>
      <p:sp>
        <p:nvSpPr>
          <p:cNvPr id="249" name="Google Shape;249;g2bda2f6fcbe_2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0" name="Google Shape;250;g2bda2f6fcbe_2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 name="Google Shape;251;g2bda2f6fcbe_2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g2bda2f6fcbe_2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ata and Economics for Public Policy Master - Ecole polytechnique" id="253" name="Google Shape;253;g2bda2f6fcbe_2_0"/>
          <p:cNvPicPr preferRelativeResize="0"/>
          <p:nvPr/>
        </p:nvPicPr>
        <p:blipFill rotWithShape="1">
          <a:blip r:embed="rId3">
            <a:alphaModFix/>
          </a:blip>
          <a:srcRect b="0" l="0" r="0" t="0"/>
          <a:stretch/>
        </p:blipFill>
        <p:spPr>
          <a:xfrm>
            <a:off x="5491143" y="6287510"/>
            <a:ext cx="1544846" cy="467276"/>
          </a:xfrm>
          <a:prstGeom prst="rect">
            <a:avLst/>
          </a:prstGeom>
          <a:noFill/>
          <a:ln>
            <a:noFill/>
          </a:ln>
        </p:spPr>
      </p:pic>
      <p:pic>
        <p:nvPicPr>
          <p:cNvPr id="254" name="Google Shape;254;g2bda2f6fcbe_2_0"/>
          <p:cNvPicPr preferRelativeResize="0"/>
          <p:nvPr/>
        </p:nvPicPr>
        <p:blipFill>
          <a:blip r:embed="rId4">
            <a:alphaModFix/>
          </a:blip>
          <a:stretch>
            <a:fillRect/>
          </a:stretch>
        </p:blipFill>
        <p:spPr>
          <a:xfrm>
            <a:off x="4790388" y="214237"/>
            <a:ext cx="2946374" cy="467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bda2f6fcbe_2_11"/>
          <p:cNvSpPr txBox="1"/>
          <p:nvPr>
            <p:ph type="title"/>
          </p:nvPr>
        </p:nvSpPr>
        <p:spPr>
          <a:xfrm>
            <a:off x="1480325" y="1099575"/>
            <a:ext cx="99822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Indicateur: Indicateur qualité des eaux souterraines</a:t>
            </a:r>
            <a:endParaRPr>
              <a:latin typeface="Arial"/>
              <a:ea typeface="Arial"/>
              <a:cs typeface="Arial"/>
              <a:sym typeface="Arial"/>
            </a:endParaRPr>
          </a:p>
          <a:p>
            <a:pPr indent="0" lvl="0" marL="0" rtl="0" algn="ctr">
              <a:lnSpc>
                <a:spcPct val="90000"/>
              </a:lnSpc>
              <a:spcBef>
                <a:spcPts val="0"/>
              </a:spcBef>
              <a:spcAft>
                <a:spcPts val="0"/>
              </a:spcAft>
              <a:buClr>
                <a:schemeClr val="dk1"/>
              </a:buClr>
              <a:buSzPts val="3960"/>
              <a:buFont typeface="Arial"/>
              <a:buNone/>
            </a:pPr>
            <a:r>
              <a:t/>
            </a:r>
            <a:endParaRPr sz="3160">
              <a:latin typeface="Arial"/>
              <a:ea typeface="Arial"/>
              <a:cs typeface="Arial"/>
              <a:sym typeface="Arial"/>
            </a:endParaRPr>
          </a:p>
        </p:txBody>
      </p:sp>
      <p:sp>
        <p:nvSpPr>
          <p:cNvPr id="261" name="Google Shape;261;g2bda2f6fcbe_2_11"/>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 name="Google Shape;262;g2bda2f6fcbe_2_11"/>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3" name="Google Shape;263;g2bda2f6fcbe_2_11"/>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 name="Google Shape;264;g2bda2f6fcbe_2_11"/>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ata and Economics for Public Policy Master - Ecole polytechnique" id="265" name="Google Shape;265;g2bda2f6fcbe_2_11"/>
          <p:cNvPicPr preferRelativeResize="0"/>
          <p:nvPr/>
        </p:nvPicPr>
        <p:blipFill rotWithShape="1">
          <a:blip r:embed="rId3">
            <a:alphaModFix/>
          </a:blip>
          <a:srcRect b="0" l="0" r="0" t="0"/>
          <a:stretch/>
        </p:blipFill>
        <p:spPr>
          <a:xfrm>
            <a:off x="5491143" y="6287510"/>
            <a:ext cx="1544846" cy="467276"/>
          </a:xfrm>
          <a:prstGeom prst="rect">
            <a:avLst/>
          </a:prstGeom>
          <a:noFill/>
          <a:ln>
            <a:noFill/>
          </a:ln>
        </p:spPr>
      </p:pic>
      <p:pic>
        <p:nvPicPr>
          <p:cNvPr id="266" name="Google Shape;266;g2bda2f6fcbe_2_11"/>
          <p:cNvPicPr preferRelativeResize="0"/>
          <p:nvPr/>
        </p:nvPicPr>
        <p:blipFill>
          <a:blip r:embed="rId4">
            <a:alphaModFix/>
          </a:blip>
          <a:stretch>
            <a:fillRect/>
          </a:stretch>
        </p:blipFill>
        <p:spPr>
          <a:xfrm>
            <a:off x="4790388" y="214237"/>
            <a:ext cx="2946374" cy="467275"/>
          </a:xfrm>
          <a:prstGeom prst="rect">
            <a:avLst/>
          </a:prstGeom>
          <a:noFill/>
          <a:ln>
            <a:noFill/>
          </a:ln>
        </p:spPr>
      </p:pic>
      <p:sp>
        <p:nvSpPr>
          <p:cNvPr id="267" name="Google Shape;267;g2bda2f6fcbe_2_11"/>
          <p:cNvSpPr txBox="1"/>
          <p:nvPr/>
        </p:nvSpPr>
        <p:spPr>
          <a:xfrm>
            <a:off x="600075" y="4643350"/>
            <a:ext cx="4977600" cy="21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268" name="Google Shape;268;g2bda2f6fcbe_2_11"/>
          <p:cNvSpPr txBox="1"/>
          <p:nvPr/>
        </p:nvSpPr>
        <p:spPr>
          <a:xfrm>
            <a:off x="918875" y="2265575"/>
            <a:ext cx="11105100" cy="3854700"/>
          </a:xfrm>
          <a:prstGeom prst="rect">
            <a:avLst/>
          </a:prstGeom>
          <a:noFill/>
          <a:ln>
            <a:noFill/>
          </a:ln>
        </p:spPr>
        <p:txBody>
          <a:bodyPr anchorCtr="0" anchor="t" bIns="91425" lIns="91425" spcFirstLastPara="1" rIns="91425" wrap="square" tIns="91425">
            <a:noAutofit/>
          </a:bodyPr>
          <a:lstStyle/>
          <a:p>
            <a:pPr indent="0" lvl="0" marL="0" rtl="0" algn="just">
              <a:lnSpc>
                <a:spcPct val="104090"/>
              </a:lnSpc>
              <a:spcBef>
                <a:spcPts val="1200"/>
              </a:spcBef>
              <a:spcAft>
                <a:spcPts val="0"/>
              </a:spcAft>
              <a:buNone/>
            </a:pPr>
            <a:r>
              <a:rPr b="1" i="1" lang="en-US" sz="2300">
                <a:solidFill>
                  <a:schemeClr val="dk1"/>
                </a:solidFill>
                <a:latin typeface="Calibri"/>
                <a:ea typeface="Calibri"/>
                <a:cs typeface="Calibri"/>
                <a:sym typeface="Calibri"/>
              </a:rPr>
              <a:t>Score corresponding to the sum of weighted sites. Data extracted in January 2020.</a:t>
            </a:r>
            <a:endParaRPr b="1" i="1" sz="2300">
              <a:solidFill>
                <a:schemeClr val="dk1"/>
              </a:solidFill>
              <a:latin typeface="Calibri"/>
              <a:ea typeface="Calibri"/>
              <a:cs typeface="Calibri"/>
              <a:sym typeface="Calibri"/>
            </a:endParaRPr>
          </a:p>
          <a:p>
            <a:pPr indent="0" lvl="0" marL="0" rtl="0" algn="just">
              <a:lnSpc>
                <a:spcPct val="104090"/>
              </a:lnSpc>
              <a:spcBef>
                <a:spcPts val="1200"/>
              </a:spcBef>
              <a:spcAft>
                <a:spcPts val="0"/>
              </a:spcAft>
              <a:buNone/>
            </a:pPr>
            <a:r>
              <a:rPr b="1" i="1" lang="en-US" sz="2300">
                <a:solidFill>
                  <a:schemeClr val="dk1"/>
                </a:solidFill>
                <a:latin typeface="Calibri"/>
                <a:ea typeface="Calibri"/>
                <a:cs typeface="Calibri"/>
                <a:sym typeface="Calibri"/>
              </a:rPr>
              <a:t>Weighting is defined based on the type and status of the site to attempt to account for the variation in nature and magnitude of pressures and impacts. Weighting is also adjusted to consider the proximity of populations to the sites (INERIS, page 28).</a:t>
            </a:r>
            <a:endParaRPr b="1" i="1" sz="2300">
              <a:solidFill>
                <a:schemeClr val="dk1"/>
              </a:solidFill>
              <a:latin typeface="Calibri"/>
              <a:ea typeface="Calibri"/>
              <a:cs typeface="Calibri"/>
              <a:sym typeface="Calibri"/>
            </a:endParaRPr>
          </a:p>
          <a:p>
            <a:pPr indent="0" lvl="0" marL="0" rtl="0" algn="just">
              <a:lnSpc>
                <a:spcPct val="104090"/>
              </a:lnSpc>
              <a:spcBef>
                <a:spcPts val="1200"/>
              </a:spcBef>
              <a:spcAft>
                <a:spcPts val="0"/>
              </a:spcAft>
              <a:buNone/>
            </a:pPr>
            <a:r>
              <a:t/>
            </a:r>
            <a:endParaRPr sz="2300">
              <a:solidFill>
                <a:schemeClr val="dk1"/>
              </a:solidFill>
              <a:latin typeface="Calibri"/>
              <a:ea typeface="Calibri"/>
              <a:cs typeface="Calibri"/>
              <a:sym typeface="Calibri"/>
            </a:endParaRPr>
          </a:p>
          <a:p>
            <a:pPr indent="0" lvl="0" marL="0" rtl="0" algn="just">
              <a:lnSpc>
                <a:spcPct val="104090"/>
              </a:lnSpc>
              <a:spcBef>
                <a:spcPts val="1200"/>
              </a:spcBef>
              <a:spcAft>
                <a:spcPts val="0"/>
              </a:spcAft>
              <a:buNone/>
            </a:pPr>
            <a:r>
              <a:rPr b="1" lang="en-US" sz="2300">
                <a:solidFill>
                  <a:schemeClr val="dk1"/>
                </a:solidFill>
                <a:latin typeface="Calibri"/>
                <a:ea typeface="Calibri"/>
                <a:cs typeface="Calibri"/>
                <a:sym typeface="Calibri"/>
              </a:rPr>
              <a:t>Two databases were used:</a:t>
            </a:r>
            <a:endParaRPr b="1" sz="2300">
              <a:solidFill>
                <a:schemeClr val="dk1"/>
              </a:solidFill>
              <a:latin typeface="Calibri"/>
              <a:ea typeface="Calibri"/>
              <a:cs typeface="Calibri"/>
              <a:sym typeface="Calibri"/>
            </a:endParaRPr>
          </a:p>
          <a:p>
            <a:pPr indent="-374650" lvl="0" marL="457200" rtl="0" algn="just">
              <a:lnSpc>
                <a:spcPct val="104090"/>
              </a:lnSpc>
              <a:spcBef>
                <a:spcPts val="1200"/>
              </a:spcBef>
              <a:spcAft>
                <a:spcPts val="0"/>
              </a:spcAft>
              <a:buClr>
                <a:schemeClr val="dk1"/>
              </a:buClr>
              <a:buSzPts val="2300"/>
              <a:buFont typeface="Calibri"/>
              <a:buAutoNum type="arabicPeriod"/>
            </a:pPr>
            <a:r>
              <a:rPr lang="en-US" sz="2300">
                <a:solidFill>
                  <a:schemeClr val="dk1"/>
                </a:solidFill>
                <a:latin typeface="Calibri"/>
                <a:ea typeface="Calibri"/>
                <a:cs typeface="Calibri"/>
                <a:sym typeface="Calibri"/>
              </a:rPr>
              <a:t>BASOL.json (base de sites et sols pollués)</a:t>
            </a:r>
            <a:endParaRPr sz="2300">
              <a:solidFill>
                <a:schemeClr val="dk1"/>
              </a:solidFill>
              <a:latin typeface="Calibri"/>
              <a:ea typeface="Calibri"/>
              <a:cs typeface="Calibri"/>
              <a:sym typeface="Calibri"/>
            </a:endParaRPr>
          </a:p>
          <a:p>
            <a:pPr indent="-374650" lvl="0" marL="457200" rtl="0" algn="just">
              <a:lnSpc>
                <a:spcPct val="104090"/>
              </a:lnSpc>
              <a:spcBef>
                <a:spcPts val="0"/>
              </a:spcBef>
              <a:spcAft>
                <a:spcPts val="0"/>
              </a:spcAft>
              <a:buClr>
                <a:schemeClr val="dk1"/>
              </a:buClr>
              <a:buSzPts val="2300"/>
              <a:buFont typeface="Calibri"/>
              <a:buAutoNum type="arabicPeriod"/>
            </a:pPr>
            <a:r>
              <a:rPr lang="en-US" sz="2300">
                <a:solidFill>
                  <a:schemeClr val="dk1"/>
                </a:solidFill>
                <a:latin typeface="Calibri"/>
                <a:ea typeface="Calibri"/>
                <a:cs typeface="Calibri"/>
                <a:sym typeface="Calibri"/>
              </a:rPr>
              <a:t>icpe.geojson (</a:t>
            </a:r>
            <a:r>
              <a:rPr lang="en-US" sz="2300">
                <a:solidFill>
                  <a:srgbClr val="3A3A3A"/>
                </a:solidFill>
                <a:highlight>
                  <a:srgbClr val="FFFFFF"/>
                </a:highlight>
                <a:latin typeface="Calibri"/>
                <a:ea typeface="Calibri"/>
                <a:cs typeface="Calibri"/>
                <a:sym typeface="Calibri"/>
              </a:rPr>
              <a:t>Geographic file for the location of classified installations</a:t>
            </a:r>
            <a:r>
              <a:rPr lang="en-US" sz="2300">
                <a:solidFill>
                  <a:schemeClr val="dk1"/>
                </a:solidFill>
                <a:latin typeface="Calibri"/>
                <a:ea typeface="Calibri"/>
                <a:cs typeface="Calibri"/>
                <a:sym typeface="Calibri"/>
              </a:rPr>
              <a:t>)</a:t>
            </a:r>
            <a:endParaRPr sz="2300">
              <a:solidFill>
                <a:schemeClr val="dk1"/>
              </a:solidFill>
              <a:latin typeface="Calibri"/>
              <a:ea typeface="Calibri"/>
              <a:cs typeface="Calibri"/>
              <a:sym typeface="Calibri"/>
            </a:endParaRPr>
          </a:p>
          <a:p>
            <a:pPr indent="0" lvl="0" marL="457200" rtl="0" algn="l">
              <a:spcBef>
                <a:spcPts val="120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bda2f6fcbe_2_24"/>
          <p:cNvSpPr txBox="1"/>
          <p:nvPr/>
        </p:nvSpPr>
        <p:spPr>
          <a:xfrm>
            <a:off x="7873150" y="2526475"/>
            <a:ext cx="4066800" cy="3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Step 1: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US" sz="1600">
                <a:solidFill>
                  <a:schemeClr val="dk1"/>
                </a:solidFill>
                <a:latin typeface="Calibri"/>
                <a:ea typeface="Calibri"/>
                <a:cs typeface="Calibri"/>
                <a:sym typeface="Calibri"/>
              </a:rPr>
              <a:t>Calculate the weights by the condition site: </a:t>
            </a:r>
            <a:r>
              <a:rPr lang="en-US" sz="1600">
                <a:solidFill>
                  <a:schemeClr val="dk1"/>
                </a:solidFill>
                <a:latin typeface="Calibri"/>
                <a:ea typeface="Calibri"/>
                <a:cs typeface="Calibri"/>
                <a:sym typeface="Calibri"/>
              </a:rPr>
              <a:t>After filtering  by 'code_activite_icpe', 'origine_pollution', 'type_pollution', 'produits',  'etat_site' and  'code_insee':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US" sz="1600">
                <a:solidFill>
                  <a:schemeClr val="dk1"/>
                </a:solidFill>
                <a:latin typeface="Calibri"/>
                <a:ea typeface="Calibri"/>
                <a:cs typeface="Calibri"/>
                <a:sym typeface="Calibri"/>
              </a:rPr>
              <a:t>We get two unique elements in the  'etat_site':</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Absence de surveillance justifiée: 1685</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Null values: 5270</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Surveillance différée en raison de procédure en cours: 377</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275" name="Google Shape;275;g2bda2f6fcbe_2_24"/>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6" name="Google Shape;276;g2bda2f6fcbe_2_24"/>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7" name="Google Shape;277;g2bda2f6fcbe_2_24"/>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 name="Google Shape;278;g2bda2f6fcbe_2_24"/>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ata and Economics for Public Policy Master - Ecole polytechnique" id="279" name="Google Shape;279;g2bda2f6fcbe_2_24"/>
          <p:cNvPicPr preferRelativeResize="0"/>
          <p:nvPr/>
        </p:nvPicPr>
        <p:blipFill rotWithShape="1">
          <a:blip r:embed="rId3">
            <a:alphaModFix/>
          </a:blip>
          <a:srcRect b="0" l="0" r="0" t="0"/>
          <a:stretch/>
        </p:blipFill>
        <p:spPr>
          <a:xfrm>
            <a:off x="5491143" y="6287510"/>
            <a:ext cx="1544846" cy="467276"/>
          </a:xfrm>
          <a:prstGeom prst="rect">
            <a:avLst/>
          </a:prstGeom>
          <a:noFill/>
          <a:ln>
            <a:noFill/>
          </a:ln>
        </p:spPr>
      </p:pic>
      <p:pic>
        <p:nvPicPr>
          <p:cNvPr id="280" name="Google Shape;280;g2bda2f6fcbe_2_24"/>
          <p:cNvPicPr preferRelativeResize="0"/>
          <p:nvPr/>
        </p:nvPicPr>
        <p:blipFill>
          <a:blip r:embed="rId4">
            <a:alphaModFix/>
          </a:blip>
          <a:stretch>
            <a:fillRect/>
          </a:stretch>
        </p:blipFill>
        <p:spPr>
          <a:xfrm>
            <a:off x="4790388" y="214237"/>
            <a:ext cx="2946374" cy="467275"/>
          </a:xfrm>
          <a:prstGeom prst="rect">
            <a:avLst/>
          </a:prstGeom>
          <a:noFill/>
          <a:ln>
            <a:noFill/>
          </a:ln>
        </p:spPr>
      </p:pic>
      <p:sp>
        <p:nvSpPr>
          <p:cNvPr id="281" name="Google Shape;281;g2bda2f6fcbe_2_24"/>
          <p:cNvSpPr txBox="1"/>
          <p:nvPr/>
        </p:nvSpPr>
        <p:spPr>
          <a:xfrm>
            <a:off x="971350" y="2379350"/>
            <a:ext cx="5797500" cy="8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dk1"/>
                </a:solidFill>
                <a:latin typeface="Calibri"/>
                <a:ea typeface="Calibri"/>
                <a:cs typeface="Calibri"/>
                <a:sym typeface="Calibri"/>
              </a:rPr>
              <a:t>Merged data base used to calculate the weighted score by </a:t>
            </a:r>
            <a:r>
              <a:rPr b="1" lang="en-US" sz="1800">
                <a:solidFill>
                  <a:srgbClr val="1F1F1F"/>
                </a:solidFill>
                <a:highlight>
                  <a:srgbClr val="FFFFFF"/>
                </a:highlight>
                <a:latin typeface="Calibri"/>
                <a:ea typeface="Calibri"/>
                <a:cs typeface="Calibri"/>
                <a:sym typeface="Calibri"/>
              </a:rPr>
              <a:t>code_insee</a:t>
            </a:r>
            <a:endParaRPr b="1" sz="1800">
              <a:solidFill>
                <a:schemeClr val="dk1"/>
              </a:solidFill>
              <a:latin typeface="Calibri"/>
              <a:ea typeface="Calibri"/>
              <a:cs typeface="Calibri"/>
              <a:sym typeface="Calibri"/>
            </a:endParaRPr>
          </a:p>
        </p:txBody>
      </p:sp>
      <p:sp>
        <p:nvSpPr>
          <p:cNvPr id="282" name="Google Shape;282;g2bda2f6fcbe_2_24"/>
          <p:cNvSpPr txBox="1"/>
          <p:nvPr>
            <p:ph type="title"/>
          </p:nvPr>
        </p:nvSpPr>
        <p:spPr>
          <a:xfrm>
            <a:off x="1480325" y="1099575"/>
            <a:ext cx="99822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Indicateur: Indicateur qualité des eaux souterraines</a:t>
            </a:r>
            <a:endParaRPr>
              <a:latin typeface="Arial"/>
              <a:ea typeface="Arial"/>
              <a:cs typeface="Arial"/>
              <a:sym typeface="Arial"/>
            </a:endParaRPr>
          </a:p>
          <a:p>
            <a:pPr indent="0" lvl="0" marL="0" rtl="0" algn="ctr">
              <a:lnSpc>
                <a:spcPct val="90000"/>
              </a:lnSpc>
              <a:spcBef>
                <a:spcPts val="0"/>
              </a:spcBef>
              <a:spcAft>
                <a:spcPts val="0"/>
              </a:spcAft>
              <a:buClr>
                <a:schemeClr val="dk1"/>
              </a:buClr>
              <a:buSzPts val="3960"/>
              <a:buFont typeface="Arial"/>
              <a:buNone/>
            </a:pPr>
            <a:r>
              <a:t/>
            </a:r>
            <a:endParaRPr sz="3160">
              <a:latin typeface="Arial"/>
              <a:ea typeface="Arial"/>
              <a:cs typeface="Arial"/>
              <a:sym typeface="Arial"/>
            </a:endParaRPr>
          </a:p>
        </p:txBody>
      </p:sp>
      <p:pic>
        <p:nvPicPr>
          <p:cNvPr id="283" name="Google Shape;283;g2bda2f6fcbe_2_24"/>
          <p:cNvPicPr preferRelativeResize="0"/>
          <p:nvPr/>
        </p:nvPicPr>
        <p:blipFill>
          <a:blip r:embed="rId5">
            <a:alphaModFix/>
          </a:blip>
          <a:stretch>
            <a:fillRect/>
          </a:stretch>
        </p:blipFill>
        <p:spPr>
          <a:xfrm>
            <a:off x="152400" y="3275150"/>
            <a:ext cx="7568350" cy="22725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bda2f6fcbe_2_38"/>
          <p:cNvSpPr txBox="1"/>
          <p:nvPr/>
        </p:nvSpPr>
        <p:spPr>
          <a:xfrm>
            <a:off x="963775" y="2419575"/>
            <a:ext cx="4066800" cy="27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Calibri"/>
                <a:ea typeface="Calibri"/>
                <a:cs typeface="Calibri"/>
                <a:sym typeface="Calibri"/>
              </a:rPr>
              <a:t>Step 2: </a:t>
            </a:r>
            <a:endParaRPr b="1" sz="1900">
              <a:solidFill>
                <a:schemeClr val="dk1"/>
              </a:solidFill>
              <a:latin typeface="Calibri"/>
              <a:ea typeface="Calibri"/>
              <a:cs typeface="Calibri"/>
              <a:sym typeface="Calibri"/>
            </a:endParaRPr>
          </a:p>
          <a:p>
            <a:pPr indent="0" lvl="0" marL="0" rtl="0" algn="l">
              <a:spcBef>
                <a:spcPts val="0"/>
              </a:spcBef>
              <a:spcAft>
                <a:spcPts val="0"/>
              </a:spcAft>
              <a:buNone/>
            </a:pPr>
            <a:r>
              <a:rPr b="1" lang="en-US" sz="1900">
                <a:solidFill>
                  <a:schemeClr val="dk1"/>
                </a:solidFill>
                <a:latin typeface="Calibri"/>
                <a:ea typeface="Calibri"/>
                <a:cs typeface="Calibri"/>
                <a:sym typeface="Calibri"/>
              </a:rPr>
              <a:t>Weight of the site condition:</a:t>
            </a:r>
            <a:endParaRPr sz="19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    'Absence de surveillance justifiée': 1,</a:t>
            </a:r>
            <a:endParaRPr sz="19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    'Surveillance différée en raison de procédure en cours': 0.5</a:t>
            </a:r>
            <a:endParaRPr sz="19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Font typeface="Calibri"/>
              <a:buChar char="-"/>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We get a score of: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290" name="Google Shape;290;g2bda2f6fcbe_2_38"/>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1" name="Google Shape;291;g2bda2f6fcbe_2_38"/>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2" name="Google Shape;292;g2bda2f6fcbe_2_38"/>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g2bda2f6fcbe_2_38"/>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ata and Economics for Public Policy Master - Ecole polytechnique" id="294" name="Google Shape;294;g2bda2f6fcbe_2_38"/>
          <p:cNvPicPr preferRelativeResize="0"/>
          <p:nvPr/>
        </p:nvPicPr>
        <p:blipFill rotWithShape="1">
          <a:blip r:embed="rId3">
            <a:alphaModFix/>
          </a:blip>
          <a:srcRect b="0" l="0" r="0" t="0"/>
          <a:stretch/>
        </p:blipFill>
        <p:spPr>
          <a:xfrm>
            <a:off x="5491143" y="6287510"/>
            <a:ext cx="1544846" cy="467276"/>
          </a:xfrm>
          <a:prstGeom prst="rect">
            <a:avLst/>
          </a:prstGeom>
          <a:noFill/>
          <a:ln>
            <a:noFill/>
          </a:ln>
        </p:spPr>
      </p:pic>
      <p:pic>
        <p:nvPicPr>
          <p:cNvPr id="295" name="Google Shape;295;g2bda2f6fcbe_2_38"/>
          <p:cNvPicPr preferRelativeResize="0"/>
          <p:nvPr/>
        </p:nvPicPr>
        <p:blipFill>
          <a:blip r:embed="rId4">
            <a:alphaModFix/>
          </a:blip>
          <a:stretch>
            <a:fillRect/>
          </a:stretch>
        </p:blipFill>
        <p:spPr>
          <a:xfrm>
            <a:off x="4790388" y="214237"/>
            <a:ext cx="2946374" cy="467275"/>
          </a:xfrm>
          <a:prstGeom prst="rect">
            <a:avLst/>
          </a:prstGeom>
          <a:noFill/>
          <a:ln>
            <a:noFill/>
          </a:ln>
        </p:spPr>
      </p:pic>
      <p:sp>
        <p:nvSpPr>
          <p:cNvPr id="296" name="Google Shape;296;g2bda2f6fcbe_2_38"/>
          <p:cNvSpPr txBox="1"/>
          <p:nvPr>
            <p:ph type="title"/>
          </p:nvPr>
        </p:nvSpPr>
        <p:spPr>
          <a:xfrm>
            <a:off x="1480325" y="1099575"/>
            <a:ext cx="99822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Indicateur: Indicateur qualité des eaux souterraines</a:t>
            </a:r>
            <a:endParaRPr>
              <a:latin typeface="Arial"/>
              <a:ea typeface="Arial"/>
              <a:cs typeface="Arial"/>
              <a:sym typeface="Arial"/>
            </a:endParaRPr>
          </a:p>
          <a:p>
            <a:pPr indent="0" lvl="0" marL="0" rtl="0" algn="ctr">
              <a:lnSpc>
                <a:spcPct val="90000"/>
              </a:lnSpc>
              <a:spcBef>
                <a:spcPts val="0"/>
              </a:spcBef>
              <a:spcAft>
                <a:spcPts val="0"/>
              </a:spcAft>
              <a:buClr>
                <a:schemeClr val="dk1"/>
              </a:buClr>
              <a:buSzPts val="3960"/>
              <a:buFont typeface="Arial"/>
              <a:buNone/>
            </a:pPr>
            <a:r>
              <a:t/>
            </a:r>
            <a:endParaRPr sz="3160">
              <a:latin typeface="Arial"/>
              <a:ea typeface="Arial"/>
              <a:cs typeface="Arial"/>
              <a:sym typeface="Arial"/>
            </a:endParaRPr>
          </a:p>
        </p:txBody>
      </p:sp>
      <p:pic>
        <p:nvPicPr>
          <p:cNvPr id="297" name="Google Shape;297;g2bda2f6fcbe_2_38"/>
          <p:cNvPicPr preferRelativeResize="0"/>
          <p:nvPr/>
        </p:nvPicPr>
        <p:blipFill>
          <a:blip r:embed="rId5">
            <a:alphaModFix/>
          </a:blip>
          <a:stretch>
            <a:fillRect/>
          </a:stretch>
        </p:blipFill>
        <p:spPr>
          <a:xfrm>
            <a:off x="1116375" y="4989375"/>
            <a:ext cx="3009900" cy="466725"/>
          </a:xfrm>
          <a:prstGeom prst="rect">
            <a:avLst/>
          </a:prstGeom>
          <a:noFill/>
          <a:ln>
            <a:noFill/>
          </a:ln>
        </p:spPr>
      </p:pic>
      <p:sp>
        <p:nvSpPr>
          <p:cNvPr id="298" name="Google Shape;298;g2bda2f6fcbe_2_38"/>
          <p:cNvSpPr txBox="1"/>
          <p:nvPr/>
        </p:nvSpPr>
        <p:spPr>
          <a:xfrm>
            <a:off x="6501250" y="2454600"/>
            <a:ext cx="4066800" cy="24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Calibri"/>
                <a:ea typeface="Calibri"/>
                <a:cs typeface="Calibri"/>
                <a:sym typeface="Calibri"/>
              </a:rPr>
              <a:t>Step 3: </a:t>
            </a:r>
            <a:endParaRPr b="1" sz="1900">
              <a:solidFill>
                <a:schemeClr val="dk1"/>
              </a:solidFill>
              <a:latin typeface="Calibri"/>
              <a:ea typeface="Calibri"/>
              <a:cs typeface="Calibri"/>
              <a:sym typeface="Calibri"/>
            </a:endParaRPr>
          </a:p>
          <a:p>
            <a:pPr indent="0" lvl="0" marL="0" rtl="0" algn="l">
              <a:spcBef>
                <a:spcPts val="0"/>
              </a:spcBef>
              <a:spcAft>
                <a:spcPts val="0"/>
              </a:spcAft>
              <a:buNone/>
            </a:pPr>
            <a:r>
              <a:rPr b="1" lang="en-US" sz="1900">
                <a:solidFill>
                  <a:schemeClr val="dk1"/>
                </a:solidFill>
                <a:latin typeface="Calibri"/>
                <a:ea typeface="Calibri"/>
                <a:cs typeface="Calibri"/>
                <a:sym typeface="Calibri"/>
              </a:rPr>
              <a:t>Weighting the adjusted score to proximity of population sites:</a:t>
            </a:r>
            <a:endParaRPr b="1" sz="19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 '0 - 250 meters' :  1,</a:t>
            </a:r>
            <a:endParaRPr sz="19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'250 - 500  meters' : 0.5</a:t>
            </a:r>
            <a:endParaRPr sz="19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'500 - onwards' :  0.2</a:t>
            </a:r>
            <a:endParaRPr sz="1900">
              <a:solidFill>
                <a:schemeClr val="dk1"/>
              </a:solidFill>
              <a:latin typeface="Calibri"/>
              <a:ea typeface="Calibri"/>
              <a:cs typeface="Calibri"/>
              <a:sym typeface="Calibri"/>
            </a:endParaRPr>
          </a:p>
          <a:p>
            <a:pPr indent="-349250" lvl="0" marL="457200" rtl="0" algn="l">
              <a:spcBef>
                <a:spcPts val="0"/>
              </a:spcBef>
              <a:spcAft>
                <a:spcPts val="0"/>
              </a:spcAft>
              <a:buClr>
                <a:schemeClr val="dk1"/>
              </a:buClr>
              <a:buSzPts val="1900"/>
              <a:buFont typeface="Calibri"/>
              <a:buChar char="-"/>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We get a score of: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p:txBody>
      </p:sp>
      <p:pic>
        <p:nvPicPr>
          <p:cNvPr id="299" name="Google Shape;299;g2bda2f6fcbe_2_38"/>
          <p:cNvPicPr preferRelativeResize="0"/>
          <p:nvPr/>
        </p:nvPicPr>
        <p:blipFill>
          <a:blip r:embed="rId6">
            <a:alphaModFix/>
          </a:blip>
          <a:stretch>
            <a:fillRect/>
          </a:stretch>
        </p:blipFill>
        <p:spPr>
          <a:xfrm>
            <a:off x="6669450" y="5008425"/>
            <a:ext cx="3514725" cy="428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bda2f6fcbe_2_53"/>
          <p:cNvSpPr txBox="1"/>
          <p:nvPr>
            <p:ph type="title"/>
          </p:nvPr>
        </p:nvSpPr>
        <p:spPr>
          <a:xfrm>
            <a:off x="1480325" y="1294125"/>
            <a:ext cx="9982200" cy="89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Indicateur: Indicateur sécheresse</a:t>
            </a:r>
            <a:endParaRPr>
              <a:latin typeface="Arial"/>
              <a:ea typeface="Arial"/>
              <a:cs typeface="Arial"/>
              <a:sym typeface="Arial"/>
            </a:endParaRPr>
          </a:p>
          <a:p>
            <a:pPr indent="0" lvl="0" marL="0" rtl="0" algn="ctr">
              <a:lnSpc>
                <a:spcPct val="90000"/>
              </a:lnSpc>
              <a:spcBef>
                <a:spcPts val="0"/>
              </a:spcBef>
              <a:spcAft>
                <a:spcPts val="0"/>
              </a:spcAft>
              <a:buClr>
                <a:schemeClr val="dk1"/>
              </a:buClr>
              <a:buSzPts val="3960"/>
              <a:buFont typeface="Arial"/>
              <a:buNone/>
            </a:pPr>
            <a:r>
              <a:t/>
            </a:r>
            <a:endParaRPr sz="3160">
              <a:latin typeface="Arial"/>
              <a:ea typeface="Arial"/>
              <a:cs typeface="Arial"/>
              <a:sym typeface="Arial"/>
            </a:endParaRPr>
          </a:p>
        </p:txBody>
      </p:sp>
      <p:sp>
        <p:nvSpPr>
          <p:cNvPr id="306" name="Google Shape;306;g2bda2f6fcbe_2_53"/>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g2bda2f6fcbe_2_53"/>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g2bda2f6fcbe_2_53"/>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g2bda2f6fcbe_2_53"/>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ata and Economics for Public Policy Master - Ecole polytechnique" id="310" name="Google Shape;310;g2bda2f6fcbe_2_53"/>
          <p:cNvPicPr preferRelativeResize="0"/>
          <p:nvPr/>
        </p:nvPicPr>
        <p:blipFill rotWithShape="1">
          <a:blip r:embed="rId3">
            <a:alphaModFix/>
          </a:blip>
          <a:srcRect b="0" l="0" r="0" t="0"/>
          <a:stretch/>
        </p:blipFill>
        <p:spPr>
          <a:xfrm>
            <a:off x="5491143" y="6287510"/>
            <a:ext cx="1544846" cy="467276"/>
          </a:xfrm>
          <a:prstGeom prst="rect">
            <a:avLst/>
          </a:prstGeom>
          <a:noFill/>
          <a:ln>
            <a:noFill/>
          </a:ln>
        </p:spPr>
      </p:pic>
      <p:pic>
        <p:nvPicPr>
          <p:cNvPr id="311" name="Google Shape;311;g2bda2f6fcbe_2_53"/>
          <p:cNvPicPr preferRelativeResize="0"/>
          <p:nvPr/>
        </p:nvPicPr>
        <p:blipFill>
          <a:blip r:embed="rId4">
            <a:alphaModFix/>
          </a:blip>
          <a:stretch>
            <a:fillRect/>
          </a:stretch>
        </p:blipFill>
        <p:spPr>
          <a:xfrm>
            <a:off x="4790388" y="214237"/>
            <a:ext cx="2946374" cy="467275"/>
          </a:xfrm>
          <a:prstGeom prst="rect">
            <a:avLst/>
          </a:prstGeom>
          <a:noFill/>
          <a:ln>
            <a:noFill/>
          </a:ln>
        </p:spPr>
      </p:pic>
      <p:sp>
        <p:nvSpPr>
          <p:cNvPr id="312" name="Google Shape;312;g2bda2f6fcbe_2_53"/>
          <p:cNvSpPr txBox="1"/>
          <p:nvPr/>
        </p:nvSpPr>
        <p:spPr>
          <a:xfrm>
            <a:off x="600075" y="4643350"/>
            <a:ext cx="4977600" cy="21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
        <p:nvSpPr>
          <p:cNvPr id="313" name="Google Shape;313;g2bda2f6fcbe_2_53"/>
          <p:cNvSpPr txBox="1"/>
          <p:nvPr/>
        </p:nvSpPr>
        <p:spPr>
          <a:xfrm>
            <a:off x="918875" y="2419438"/>
            <a:ext cx="11105100" cy="3444000"/>
          </a:xfrm>
          <a:prstGeom prst="rect">
            <a:avLst/>
          </a:prstGeom>
          <a:noFill/>
          <a:ln>
            <a:noFill/>
          </a:ln>
        </p:spPr>
        <p:txBody>
          <a:bodyPr anchorCtr="0" anchor="t" bIns="91425" lIns="91425" spcFirstLastPara="1" rIns="91425" wrap="square" tIns="91425">
            <a:noAutofit/>
          </a:bodyPr>
          <a:lstStyle/>
          <a:p>
            <a:pPr indent="0" lvl="0" marL="0" rtl="0" algn="just">
              <a:lnSpc>
                <a:spcPct val="104090"/>
              </a:lnSpc>
              <a:spcBef>
                <a:spcPts val="1200"/>
              </a:spcBef>
              <a:spcAft>
                <a:spcPts val="0"/>
              </a:spcAft>
              <a:buClr>
                <a:schemeClr val="dk1"/>
              </a:buClr>
              <a:buSzPts val="1100"/>
              <a:buFont typeface="Arial"/>
              <a:buNone/>
            </a:pPr>
            <a:r>
              <a:rPr b="1" i="1" lang="en-US" sz="2300">
                <a:solidFill>
                  <a:schemeClr val="dk1"/>
                </a:solidFill>
                <a:latin typeface="Calibri"/>
                <a:ea typeface="Calibri"/>
                <a:cs typeface="Calibri"/>
                <a:sym typeface="Calibri"/>
              </a:rPr>
              <a:t>By geographical area, weight the risk of a territory to face drought episodes according to the number of days the territory is under alert, reinforced alert, or crisis.</a:t>
            </a:r>
            <a:endParaRPr b="1" i="1" sz="2300">
              <a:solidFill>
                <a:schemeClr val="dk1"/>
              </a:solidFill>
              <a:latin typeface="Calibri"/>
              <a:ea typeface="Calibri"/>
              <a:cs typeface="Calibri"/>
              <a:sym typeface="Calibri"/>
            </a:endParaRPr>
          </a:p>
          <a:p>
            <a:pPr indent="0" lvl="0" marL="0" rtl="0" algn="just">
              <a:lnSpc>
                <a:spcPct val="104090"/>
              </a:lnSpc>
              <a:spcBef>
                <a:spcPts val="1200"/>
              </a:spcBef>
              <a:spcAft>
                <a:spcPts val="0"/>
              </a:spcAft>
              <a:buNone/>
            </a:pPr>
            <a:r>
              <a:t/>
            </a:r>
            <a:endParaRPr sz="2300">
              <a:solidFill>
                <a:schemeClr val="dk1"/>
              </a:solidFill>
              <a:latin typeface="Calibri"/>
              <a:ea typeface="Calibri"/>
              <a:cs typeface="Calibri"/>
              <a:sym typeface="Calibri"/>
            </a:endParaRPr>
          </a:p>
          <a:p>
            <a:pPr indent="0" lvl="0" marL="0" rtl="0" algn="just">
              <a:lnSpc>
                <a:spcPct val="104090"/>
              </a:lnSpc>
              <a:spcBef>
                <a:spcPts val="1200"/>
              </a:spcBef>
              <a:spcAft>
                <a:spcPts val="0"/>
              </a:spcAft>
              <a:buNone/>
            </a:pPr>
            <a:r>
              <a:rPr b="1" lang="en-US" sz="2300">
                <a:solidFill>
                  <a:schemeClr val="dk1"/>
                </a:solidFill>
                <a:latin typeface="Calibri"/>
                <a:ea typeface="Calibri"/>
                <a:cs typeface="Calibri"/>
                <a:sym typeface="Calibri"/>
              </a:rPr>
              <a:t>Data used:</a:t>
            </a:r>
            <a:endParaRPr b="1" sz="2300">
              <a:solidFill>
                <a:schemeClr val="dk1"/>
              </a:solidFill>
              <a:latin typeface="Calibri"/>
              <a:ea typeface="Calibri"/>
              <a:cs typeface="Calibri"/>
              <a:sym typeface="Calibri"/>
            </a:endParaRPr>
          </a:p>
          <a:p>
            <a:pPr indent="-374650" lvl="0" marL="457200" rtl="0" algn="just">
              <a:lnSpc>
                <a:spcPct val="104090"/>
              </a:lnSpc>
              <a:spcBef>
                <a:spcPts val="1200"/>
              </a:spcBef>
              <a:spcAft>
                <a:spcPts val="0"/>
              </a:spcAft>
              <a:buClr>
                <a:schemeClr val="dk1"/>
              </a:buClr>
              <a:buSzPts val="2300"/>
              <a:buFont typeface="Calibri"/>
              <a:buAutoNum type="arabicPeriod"/>
            </a:pPr>
            <a:r>
              <a:rPr lang="en-US" sz="2300">
                <a:solidFill>
                  <a:schemeClr val="dk1"/>
                </a:solidFill>
                <a:latin typeface="Calibri"/>
                <a:ea typeface="Calibri"/>
                <a:cs typeface="Calibri"/>
                <a:sym typeface="Calibri"/>
              </a:rPr>
              <a:t>zones_arretes_en_vigueur.geojson</a:t>
            </a:r>
            <a:endParaRPr sz="2300">
              <a:solidFill>
                <a:schemeClr val="dk1"/>
              </a:solidFill>
              <a:latin typeface="Calibri"/>
              <a:ea typeface="Calibri"/>
              <a:cs typeface="Calibri"/>
              <a:sym typeface="Calibri"/>
            </a:endParaRPr>
          </a:p>
          <a:p>
            <a:pPr indent="-374650" lvl="0" marL="457200" rtl="0" algn="just">
              <a:lnSpc>
                <a:spcPct val="104090"/>
              </a:lnSpc>
              <a:spcBef>
                <a:spcPts val="0"/>
              </a:spcBef>
              <a:spcAft>
                <a:spcPts val="0"/>
              </a:spcAft>
              <a:buClr>
                <a:schemeClr val="dk1"/>
              </a:buClr>
              <a:buSzPts val="2300"/>
              <a:buFont typeface="Calibri"/>
              <a:buAutoNum type="arabicPeriod"/>
            </a:pPr>
            <a:r>
              <a:rPr lang="en-US" sz="2300">
                <a:solidFill>
                  <a:schemeClr val="dk1"/>
                </a:solidFill>
                <a:latin typeface="Calibri"/>
                <a:ea typeface="Calibri"/>
                <a:cs typeface="Calibri"/>
                <a:sym typeface="Calibri"/>
              </a:rPr>
              <a:t>all_zones.shp</a:t>
            </a:r>
            <a:endParaRPr sz="2300">
              <a:solidFill>
                <a:schemeClr val="dk1"/>
              </a:solidFill>
              <a:latin typeface="Calibri"/>
              <a:ea typeface="Calibri"/>
              <a:cs typeface="Calibri"/>
              <a:sym typeface="Calibri"/>
            </a:endParaRPr>
          </a:p>
          <a:p>
            <a:pPr indent="0" lvl="0" marL="457200" rtl="0" algn="l">
              <a:spcBef>
                <a:spcPts val="120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bda2f6fcbe_2_66"/>
          <p:cNvSpPr txBox="1"/>
          <p:nvPr/>
        </p:nvSpPr>
        <p:spPr>
          <a:xfrm>
            <a:off x="6024550" y="1690575"/>
            <a:ext cx="50946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Zones/Departments</a:t>
            </a:r>
            <a:endParaRPr sz="17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Lozère, Ain, Gard, Aude, Hérault, Pyrénées-Orientales</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320" name="Google Shape;320;g2bda2f6fcbe_2_66"/>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 name="Google Shape;321;g2bda2f6fcbe_2_66"/>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g2bda2f6fcbe_2_66"/>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2bda2f6fcbe_2_66"/>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ata and Economics for Public Policy Master - Ecole polytechnique" id="324" name="Google Shape;324;g2bda2f6fcbe_2_66"/>
          <p:cNvPicPr preferRelativeResize="0"/>
          <p:nvPr/>
        </p:nvPicPr>
        <p:blipFill rotWithShape="1">
          <a:blip r:embed="rId3">
            <a:alphaModFix/>
          </a:blip>
          <a:srcRect b="0" l="0" r="0" t="0"/>
          <a:stretch/>
        </p:blipFill>
        <p:spPr>
          <a:xfrm>
            <a:off x="5491143" y="6287510"/>
            <a:ext cx="1544846" cy="467276"/>
          </a:xfrm>
          <a:prstGeom prst="rect">
            <a:avLst/>
          </a:prstGeom>
          <a:noFill/>
          <a:ln>
            <a:noFill/>
          </a:ln>
        </p:spPr>
      </p:pic>
      <p:pic>
        <p:nvPicPr>
          <p:cNvPr id="325" name="Google Shape;325;g2bda2f6fcbe_2_66"/>
          <p:cNvPicPr preferRelativeResize="0"/>
          <p:nvPr/>
        </p:nvPicPr>
        <p:blipFill>
          <a:blip r:embed="rId4">
            <a:alphaModFix/>
          </a:blip>
          <a:stretch>
            <a:fillRect/>
          </a:stretch>
        </p:blipFill>
        <p:spPr>
          <a:xfrm>
            <a:off x="4790388" y="214237"/>
            <a:ext cx="2946374" cy="467275"/>
          </a:xfrm>
          <a:prstGeom prst="rect">
            <a:avLst/>
          </a:prstGeom>
          <a:noFill/>
          <a:ln>
            <a:noFill/>
          </a:ln>
        </p:spPr>
      </p:pic>
      <p:sp>
        <p:nvSpPr>
          <p:cNvPr id="326" name="Google Shape;326;g2bda2f6fcbe_2_66"/>
          <p:cNvSpPr txBox="1"/>
          <p:nvPr/>
        </p:nvSpPr>
        <p:spPr>
          <a:xfrm>
            <a:off x="927375" y="1836675"/>
            <a:ext cx="4591500" cy="6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dk1"/>
                </a:solidFill>
                <a:latin typeface="Calibri"/>
                <a:ea typeface="Calibri"/>
                <a:cs typeface="Calibri"/>
                <a:sym typeface="Calibri"/>
              </a:rPr>
              <a:t>Drought risk  by geographical area: Alerte (0), Vigilance (0.25), Alerte renforcée (0.5),  Crisis (1)</a:t>
            </a:r>
            <a:endParaRPr b="1" sz="1500">
              <a:solidFill>
                <a:schemeClr val="dk1"/>
              </a:solidFill>
              <a:latin typeface="Calibri"/>
              <a:ea typeface="Calibri"/>
              <a:cs typeface="Calibri"/>
              <a:sym typeface="Calibri"/>
            </a:endParaRPr>
          </a:p>
        </p:txBody>
      </p:sp>
      <p:pic>
        <p:nvPicPr>
          <p:cNvPr id="327" name="Google Shape;327;g2bda2f6fcbe_2_66"/>
          <p:cNvPicPr preferRelativeResize="0"/>
          <p:nvPr/>
        </p:nvPicPr>
        <p:blipFill>
          <a:blip r:embed="rId5">
            <a:alphaModFix/>
          </a:blip>
          <a:stretch>
            <a:fillRect/>
          </a:stretch>
        </p:blipFill>
        <p:spPr>
          <a:xfrm>
            <a:off x="1096600" y="2413450"/>
            <a:ext cx="4394551" cy="3705149"/>
          </a:xfrm>
          <a:prstGeom prst="rect">
            <a:avLst/>
          </a:prstGeom>
          <a:noFill/>
          <a:ln>
            <a:noFill/>
          </a:ln>
        </p:spPr>
      </p:pic>
      <p:sp>
        <p:nvSpPr>
          <p:cNvPr id="328" name="Google Shape;328;g2bda2f6fcbe_2_66"/>
          <p:cNvSpPr txBox="1"/>
          <p:nvPr>
            <p:ph type="title"/>
          </p:nvPr>
        </p:nvSpPr>
        <p:spPr>
          <a:xfrm>
            <a:off x="1480325" y="947175"/>
            <a:ext cx="9982200" cy="89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Arial"/>
              <a:buNone/>
            </a:pPr>
            <a:r>
              <a:rPr lang="en-US" sz="3900">
                <a:latin typeface="Arial"/>
                <a:ea typeface="Arial"/>
                <a:cs typeface="Arial"/>
                <a:sym typeface="Arial"/>
              </a:rPr>
              <a:t>Indicateur: Indicateur sécheresse</a:t>
            </a:r>
            <a:endParaRPr sz="3900">
              <a:latin typeface="Arial"/>
              <a:ea typeface="Arial"/>
              <a:cs typeface="Arial"/>
              <a:sym typeface="Arial"/>
            </a:endParaRPr>
          </a:p>
          <a:p>
            <a:pPr indent="0" lvl="0" marL="0" rtl="0" algn="ctr">
              <a:lnSpc>
                <a:spcPct val="90000"/>
              </a:lnSpc>
              <a:spcBef>
                <a:spcPts val="0"/>
              </a:spcBef>
              <a:spcAft>
                <a:spcPts val="0"/>
              </a:spcAft>
              <a:buClr>
                <a:schemeClr val="dk1"/>
              </a:buClr>
              <a:buSzPts val="3960"/>
              <a:buFont typeface="Arial"/>
              <a:buNone/>
            </a:pPr>
            <a:r>
              <a:t/>
            </a:r>
            <a:endParaRPr sz="3160">
              <a:latin typeface="Arial"/>
              <a:ea typeface="Arial"/>
              <a:cs typeface="Arial"/>
              <a:sym typeface="Arial"/>
            </a:endParaRPr>
          </a:p>
        </p:txBody>
      </p:sp>
      <p:pic>
        <p:nvPicPr>
          <p:cNvPr id="329" name="Google Shape;329;g2bda2f6fcbe_2_66"/>
          <p:cNvPicPr preferRelativeResize="0"/>
          <p:nvPr/>
        </p:nvPicPr>
        <p:blipFill>
          <a:blip r:embed="rId6">
            <a:alphaModFix/>
          </a:blip>
          <a:stretch>
            <a:fillRect/>
          </a:stretch>
        </p:blipFill>
        <p:spPr>
          <a:xfrm>
            <a:off x="6376525" y="2525751"/>
            <a:ext cx="4075915" cy="3436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bda2f6fcbe_2_81"/>
          <p:cNvSpPr txBox="1"/>
          <p:nvPr/>
        </p:nvSpPr>
        <p:spPr>
          <a:xfrm>
            <a:off x="963775" y="2419575"/>
            <a:ext cx="4527300" cy="36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Normalizing Parameters</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t/>
            </a:r>
            <a:endParaRPr b="1"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Bringing the parameters to a common scale (in this case, normalizing the scales), makes it easier to compare them. Comparing the values, without normalization, on different scales, can be misleading and affect the statistical and mathematical interpretability.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In addition, normalizing the data makes it easier to perform visualization exercises, like the map on the previous slide.</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336" name="Google Shape;336;g2bda2f6fcbe_2_81"/>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7" name="Google Shape;337;g2bda2f6fcbe_2_81"/>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8" name="Google Shape;338;g2bda2f6fcbe_2_81"/>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 name="Google Shape;339;g2bda2f6fcbe_2_81"/>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ata and Economics for Public Policy Master - Ecole polytechnique" id="340" name="Google Shape;340;g2bda2f6fcbe_2_81"/>
          <p:cNvPicPr preferRelativeResize="0"/>
          <p:nvPr/>
        </p:nvPicPr>
        <p:blipFill rotWithShape="1">
          <a:blip r:embed="rId3">
            <a:alphaModFix/>
          </a:blip>
          <a:srcRect b="0" l="0" r="0" t="0"/>
          <a:stretch/>
        </p:blipFill>
        <p:spPr>
          <a:xfrm>
            <a:off x="5491143" y="6287510"/>
            <a:ext cx="1544846" cy="467276"/>
          </a:xfrm>
          <a:prstGeom prst="rect">
            <a:avLst/>
          </a:prstGeom>
          <a:noFill/>
          <a:ln>
            <a:noFill/>
          </a:ln>
        </p:spPr>
      </p:pic>
      <p:pic>
        <p:nvPicPr>
          <p:cNvPr id="341" name="Google Shape;341;g2bda2f6fcbe_2_81"/>
          <p:cNvPicPr preferRelativeResize="0"/>
          <p:nvPr/>
        </p:nvPicPr>
        <p:blipFill>
          <a:blip r:embed="rId4">
            <a:alphaModFix/>
          </a:blip>
          <a:stretch>
            <a:fillRect/>
          </a:stretch>
        </p:blipFill>
        <p:spPr>
          <a:xfrm>
            <a:off x="4790388" y="214237"/>
            <a:ext cx="2946374" cy="467275"/>
          </a:xfrm>
          <a:prstGeom prst="rect">
            <a:avLst/>
          </a:prstGeom>
          <a:noFill/>
          <a:ln>
            <a:noFill/>
          </a:ln>
        </p:spPr>
      </p:pic>
      <p:sp>
        <p:nvSpPr>
          <p:cNvPr id="342" name="Google Shape;342;g2bda2f6fcbe_2_81"/>
          <p:cNvSpPr txBox="1"/>
          <p:nvPr>
            <p:ph type="title"/>
          </p:nvPr>
        </p:nvSpPr>
        <p:spPr>
          <a:xfrm>
            <a:off x="1251725" y="1099575"/>
            <a:ext cx="9982200" cy="1325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4300"/>
              <a:t>Déterminant N.2 - General Comments</a:t>
            </a:r>
            <a:endParaRPr sz="2700">
              <a:latin typeface="Arial"/>
              <a:ea typeface="Arial"/>
              <a:cs typeface="Arial"/>
              <a:sym typeface="Arial"/>
            </a:endParaRPr>
          </a:p>
          <a:p>
            <a:pPr indent="0" lvl="0" marL="0" rtl="0" algn="ctr">
              <a:lnSpc>
                <a:spcPct val="90000"/>
              </a:lnSpc>
              <a:spcBef>
                <a:spcPts val="0"/>
              </a:spcBef>
              <a:spcAft>
                <a:spcPts val="0"/>
              </a:spcAft>
              <a:buClr>
                <a:schemeClr val="dk1"/>
              </a:buClr>
              <a:buSzPts val="3960"/>
              <a:buFont typeface="Arial"/>
              <a:buNone/>
            </a:pPr>
            <a:r>
              <a:t/>
            </a:r>
            <a:endParaRPr sz="1460">
              <a:latin typeface="Arial"/>
              <a:ea typeface="Arial"/>
              <a:cs typeface="Arial"/>
              <a:sym typeface="Arial"/>
            </a:endParaRPr>
          </a:p>
        </p:txBody>
      </p:sp>
      <p:sp>
        <p:nvSpPr>
          <p:cNvPr id="343" name="Google Shape;343;g2bda2f6fcbe_2_81"/>
          <p:cNvSpPr txBox="1"/>
          <p:nvPr/>
        </p:nvSpPr>
        <p:spPr>
          <a:xfrm>
            <a:off x="6501250" y="2454600"/>
            <a:ext cx="4858800" cy="3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Limitation of the data and interpretability</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t/>
            </a:r>
            <a:endParaRPr b="1"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While the steps were followed from the INERIS document, to get the weighted adjusted score to proximity of population sites, the interpretation on how to read the score is not clear.</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The geometry column to link it to the shapefile, in order to create the maps, does not contain all the regions in France.</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2c5299f2996_0_0"/>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100" name="Google Shape;100;g2c5299f2996_0_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b8aae03908_0_0"/>
          <p:cNvSpPr txBox="1"/>
          <p:nvPr>
            <p:ph type="title"/>
          </p:nvPr>
        </p:nvSpPr>
        <p:spPr>
          <a:xfrm>
            <a:off x="838200" y="2165288"/>
            <a:ext cx="10515600" cy="285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6000"/>
              <a:buNone/>
            </a:pPr>
            <a:r>
              <a:rPr lang="en-US"/>
              <a:t>Déterminant - Biodiversité</a:t>
            </a:r>
            <a:endParaRPr/>
          </a:p>
        </p:txBody>
      </p:sp>
      <p:sp>
        <p:nvSpPr>
          <p:cNvPr id="350" name="Google Shape;350;g2b8aae03908_0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g2b8aae03908_0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g2b8aae03908_0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g2b8aae03908_0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b8f00ac7cc_0_59"/>
          <p:cNvSpPr txBox="1"/>
          <p:nvPr>
            <p:ph type="title"/>
          </p:nvPr>
        </p:nvSpPr>
        <p:spPr>
          <a:xfrm>
            <a:off x="401538" y="727500"/>
            <a:ext cx="11388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rgbClr val="FFFFFF"/>
                </a:highlight>
                <a:latin typeface="Arial"/>
                <a:ea typeface="Arial"/>
                <a:cs typeface="Arial"/>
                <a:sym typeface="Arial"/>
              </a:rPr>
              <a:t>Quantités de pesticides achetés par code postal</a:t>
            </a:r>
            <a:endParaRPr sz="3950">
              <a:latin typeface="Arial"/>
              <a:ea typeface="Arial"/>
              <a:cs typeface="Arial"/>
              <a:sym typeface="Arial"/>
            </a:endParaRPr>
          </a:p>
        </p:txBody>
      </p:sp>
      <p:sp>
        <p:nvSpPr>
          <p:cNvPr id="360" name="Google Shape;360;g2b8f00ac7cc_0_59"/>
          <p:cNvSpPr txBox="1"/>
          <p:nvPr>
            <p:ph idx="1" type="body"/>
          </p:nvPr>
        </p:nvSpPr>
        <p:spPr>
          <a:xfrm>
            <a:off x="6437375" y="2080525"/>
            <a:ext cx="51888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1800"/>
              <a:buNone/>
            </a:pPr>
            <a:r>
              <a:rPr b="1" lang="en-US" sz="1800"/>
              <a:t>Indicator proposed:</a:t>
            </a:r>
            <a:r>
              <a:rPr lang="en-US" sz="1800"/>
              <a:t> </a:t>
            </a:r>
            <a:endParaRPr sz="1800"/>
          </a:p>
          <a:p>
            <a:pPr indent="0" lvl="0" marL="0" rtl="0" algn="l">
              <a:lnSpc>
                <a:spcPct val="115000"/>
              </a:lnSpc>
              <a:spcBef>
                <a:spcPts val="0"/>
              </a:spcBef>
              <a:spcAft>
                <a:spcPts val="0"/>
              </a:spcAft>
              <a:buSzPts val="1800"/>
              <a:buNone/>
            </a:pPr>
            <a:r>
              <a:t/>
            </a:r>
            <a:endParaRPr sz="1100"/>
          </a:p>
          <a:p>
            <a:pPr indent="-342900" lvl="0" marL="457200" rtl="0" algn="l">
              <a:lnSpc>
                <a:spcPct val="115000"/>
              </a:lnSpc>
              <a:spcBef>
                <a:spcPts val="0"/>
              </a:spcBef>
              <a:spcAft>
                <a:spcPts val="0"/>
              </a:spcAft>
              <a:buSzPts val="1800"/>
              <a:buFont typeface="Calibri"/>
              <a:buChar char="-"/>
            </a:pPr>
            <a:r>
              <a:rPr lang="en-US" sz="1800"/>
              <a:t>T</a:t>
            </a:r>
            <a:r>
              <a:rPr lang="en-US" sz="1800"/>
              <a:t>otal quantity of substance in kilograms bought by postal code according to the categories that group the substances.</a:t>
            </a:r>
            <a:endParaRPr sz="1800"/>
          </a:p>
        </p:txBody>
      </p:sp>
      <p:sp>
        <p:nvSpPr>
          <p:cNvPr id="361" name="Google Shape;361;g2b8f00ac7cc_0_59"/>
          <p:cNvSpPr txBox="1"/>
          <p:nvPr/>
        </p:nvSpPr>
        <p:spPr>
          <a:xfrm>
            <a:off x="527600" y="2080525"/>
            <a:ext cx="5593800" cy="340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Issues with data:</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42900" lvl="0" marL="457200" marR="0" rtl="0" algn="l">
              <a:lnSpc>
                <a:spcPct val="115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data available was by postal code and the categories for each pesticide are different from the ones that allow to ponderate by the coefficient “relatif a la toxicité des substances pour l’année 2018”</a:t>
            </a:r>
            <a:endParaRPr b="0"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62" name="Google Shape;362;g2b8f00ac7cc_0_59"/>
          <p:cNvPicPr preferRelativeResize="0"/>
          <p:nvPr/>
        </p:nvPicPr>
        <p:blipFill rotWithShape="1">
          <a:blip r:embed="rId3">
            <a:alphaModFix/>
          </a:blip>
          <a:srcRect b="0" l="0" r="0" t="0"/>
          <a:stretch/>
        </p:blipFill>
        <p:spPr>
          <a:xfrm>
            <a:off x="6437363" y="4011200"/>
            <a:ext cx="5422123" cy="2016100"/>
          </a:xfrm>
          <a:prstGeom prst="rect">
            <a:avLst/>
          </a:prstGeom>
          <a:noFill/>
          <a:ln>
            <a:noFill/>
          </a:ln>
        </p:spPr>
      </p:pic>
      <p:grpSp>
        <p:nvGrpSpPr>
          <p:cNvPr id="363" name="Google Shape;363;g2b8f00ac7cc_0_59"/>
          <p:cNvGrpSpPr/>
          <p:nvPr/>
        </p:nvGrpSpPr>
        <p:grpSpPr>
          <a:xfrm>
            <a:off x="-4617" y="-1"/>
            <a:ext cx="12196566" cy="6858001"/>
            <a:chOff x="-4617" y="-1"/>
            <a:chExt cx="12196566" cy="6858001"/>
          </a:xfrm>
        </p:grpSpPr>
        <p:sp>
          <p:nvSpPr>
            <p:cNvPr id="364" name="Google Shape;364;g2b8f00ac7cc_0_59"/>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g2b8f00ac7cc_0_59"/>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 name="Google Shape;366;g2b8f00ac7cc_0_59"/>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7" name="Google Shape;367;g2b8f00ac7cc_0_59"/>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b8f00ac7cc_1_7"/>
          <p:cNvSpPr txBox="1"/>
          <p:nvPr/>
        </p:nvSpPr>
        <p:spPr>
          <a:xfrm>
            <a:off x="762000" y="1949525"/>
            <a:ext cx="5593800" cy="340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999999"/>
                </a:solidFill>
                <a:latin typeface="Calibri"/>
                <a:ea typeface="Calibri"/>
                <a:cs typeface="Calibri"/>
                <a:sym typeface="Calibri"/>
              </a:rPr>
              <a:t>CMR:</a:t>
            </a:r>
            <a:endParaRPr b="1" i="0" sz="2100" u="none" cap="none" strike="noStrike">
              <a:solidFill>
                <a:srgbClr val="9999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9999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999999"/>
              </a:solidFill>
              <a:latin typeface="Calibri"/>
              <a:ea typeface="Calibri"/>
              <a:cs typeface="Calibri"/>
              <a:sym typeface="Calibri"/>
            </a:endParaRPr>
          </a:p>
        </p:txBody>
      </p:sp>
      <p:grpSp>
        <p:nvGrpSpPr>
          <p:cNvPr id="374" name="Google Shape;374;g2b8f00ac7cc_1_7"/>
          <p:cNvGrpSpPr/>
          <p:nvPr/>
        </p:nvGrpSpPr>
        <p:grpSpPr>
          <a:xfrm>
            <a:off x="-4617" y="-1"/>
            <a:ext cx="12196566" cy="6858001"/>
            <a:chOff x="-4617" y="-1"/>
            <a:chExt cx="12196566" cy="6858001"/>
          </a:xfrm>
        </p:grpSpPr>
        <p:sp>
          <p:nvSpPr>
            <p:cNvPr id="375" name="Google Shape;375;g2b8f00ac7cc_1_7"/>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g2b8f00ac7cc_1_7"/>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g2b8f00ac7cc_1_7"/>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8" name="Google Shape;378;g2b8f00ac7cc_1_7"/>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79" name="Google Shape;379;g2b8f00ac7cc_1_7"/>
          <p:cNvSpPr txBox="1"/>
          <p:nvPr>
            <p:ph type="title"/>
          </p:nvPr>
        </p:nvSpPr>
        <p:spPr>
          <a:xfrm>
            <a:off x="401538" y="727500"/>
            <a:ext cx="11388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chemeClr val="lt1"/>
                </a:highlight>
                <a:latin typeface="Arial"/>
                <a:ea typeface="Arial"/>
                <a:cs typeface="Arial"/>
                <a:sym typeface="Arial"/>
              </a:rPr>
              <a:t>Quantités de pesticides achetés par code postal</a:t>
            </a:r>
            <a:endParaRPr b="1" sz="3950">
              <a:solidFill>
                <a:srgbClr val="1F1F1F"/>
              </a:solidFill>
              <a:highlight>
                <a:srgbClr val="FFFFFF"/>
              </a:highlight>
              <a:latin typeface="Arial"/>
              <a:ea typeface="Arial"/>
              <a:cs typeface="Arial"/>
              <a:sym typeface="Arial"/>
            </a:endParaRPr>
          </a:p>
        </p:txBody>
      </p:sp>
      <p:sp>
        <p:nvSpPr>
          <p:cNvPr id="380" name="Google Shape;380;g2b8f00ac7cc_1_7"/>
          <p:cNvSpPr txBox="1"/>
          <p:nvPr/>
        </p:nvSpPr>
        <p:spPr>
          <a:xfrm>
            <a:off x="6355800" y="1949525"/>
            <a:ext cx="5593800" cy="340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lang="en-US" sz="2100">
                <a:solidFill>
                  <a:srgbClr val="999999"/>
                </a:solidFill>
                <a:latin typeface="Calibri"/>
                <a:ea typeface="Calibri"/>
                <a:cs typeface="Calibri"/>
                <a:sym typeface="Calibri"/>
              </a:rPr>
              <a:t>Santé A</a:t>
            </a:r>
            <a:r>
              <a:rPr b="1" i="0" lang="en-US" sz="2100" u="none" cap="none" strike="noStrike">
                <a:solidFill>
                  <a:srgbClr val="999999"/>
                </a:solidFill>
                <a:latin typeface="Calibri"/>
                <a:ea typeface="Calibri"/>
                <a:cs typeface="Calibri"/>
                <a:sym typeface="Calibri"/>
              </a:rPr>
              <a:t>:</a:t>
            </a:r>
            <a:endParaRPr b="1" i="0" sz="2100" u="none" cap="none" strike="noStrike">
              <a:solidFill>
                <a:srgbClr val="9999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9999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999999"/>
              </a:solidFill>
              <a:latin typeface="Calibri"/>
              <a:ea typeface="Calibri"/>
              <a:cs typeface="Calibri"/>
              <a:sym typeface="Calibri"/>
            </a:endParaRPr>
          </a:p>
        </p:txBody>
      </p:sp>
      <p:pic>
        <p:nvPicPr>
          <p:cNvPr id="381" name="Google Shape;381;g2b8f00ac7cc_1_7"/>
          <p:cNvPicPr preferRelativeResize="0"/>
          <p:nvPr/>
        </p:nvPicPr>
        <p:blipFill rotWithShape="1">
          <a:blip r:embed="rId3">
            <a:alphaModFix/>
          </a:blip>
          <a:srcRect b="0" l="18752" r="0" t="0"/>
          <a:stretch/>
        </p:blipFill>
        <p:spPr>
          <a:xfrm>
            <a:off x="762000" y="2546950"/>
            <a:ext cx="4890775" cy="3800475"/>
          </a:xfrm>
          <a:prstGeom prst="rect">
            <a:avLst/>
          </a:prstGeom>
          <a:noFill/>
          <a:ln>
            <a:noFill/>
          </a:ln>
        </p:spPr>
      </p:pic>
      <p:pic>
        <p:nvPicPr>
          <p:cNvPr id="382" name="Google Shape;382;g2b8f00ac7cc_1_7"/>
          <p:cNvPicPr preferRelativeResize="0"/>
          <p:nvPr/>
        </p:nvPicPr>
        <p:blipFill rotWithShape="1">
          <a:blip r:embed="rId4">
            <a:alphaModFix/>
          </a:blip>
          <a:srcRect b="0" l="14537" r="0" t="0"/>
          <a:stretch/>
        </p:blipFill>
        <p:spPr>
          <a:xfrm>
            <a:off x="6287750" y="2546950"/>
            <a:ext cx="5144824" cy="3800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b8f00ac7cc_0_74"/>
          <p:cNvSpPr txBox="1"/>
          <p:nvPr>
            <p:ph idx="1" type="body"/>
          </p:nvPr>
        </p:nvSpPr>
        <p:spPr>
          <a:xfrm>
            <a:off x="401550" y="2053200"/>
            <a:ext cx="51888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1800"/>
              <a:buNone/>
            </a:pPr>
            <a:r>
              <a:rPr b="1" lang="en-US" sz="2000"/>
              <a:t>Methodology followed:</a:t>
            </a:r>
            <a:r>
              <a:rPr lang="en-US" sz="2000"/>
              <a:t> </a:t>
            </a:r>
            <a:endParaRPr sz="2000"/>
          </a:p>
          <a:p>
            <a:pPr indent="0" lvl="0" marL="0" rtl="0" algn="l">
              <a:lnSpc>
                <a:spcPct val="115000"/>
              </a:lnSpc>
              <a:spcBef>
                <a:spcPts val="0"/>
              </a:spcBef>
              <a:spcAft>
                <a:spcPts val="0"/>
              </a:spcAft>
              <a:buSzPts val="1800"/>
              <a:buNone/>
            </a:pPr>
            <a:r>
              <a:t/>
            </a:r>
            <a:endParaRPr sz="2000"/>
          </a:p>
          <a:p>
            <a:pPr indent="-355600" lvl="0" marL="457200" rtl="0" algn="l">
              <a:lnSpc>
                <a:spcPct val="115000"/>
              </a:lnSpc>
              <a:spcBef>
                <a:spcPts val="0"/>
              </a:spcBef>
              <a:spcAft>
                <a:spcPts val="0"/>
              </a:spcAft>
              <a:buClr>
                <a:schemeClr val="dk1"/>
              </a:buClr>
              <a:buSzPts val="2000"/>
              <a:buFont typeface="Calibri"/>
              <a:buAutoNum type="romanUcPeriod"/>
            </a:pPr>
            <a:r>
              <a:rPr lang="en-US" sz="2000"/>
              <a:t>Process the substances bought by postal code. Collapse the information for it to be by postal code and category of the substance</a:t>
            </a:r>
            <a:endParaRPr sz="2000"/>
          </a:p>
          <a:p>
            <a:pPr indent="-355600" lvl="0" marL="457200" rtl="0" algn="l">
              <a:lnSpc>
                <a:spcPct val="115000"/>
              </a:lnSpc>
              <a:spcBef>
                <a:spcPts val="0"/>
              </a:spcBef>
              <a:spcAft>
                <a:spcPts val="0"/>
              </a:spcAft>
              <a:buClr>
                <a:schemeClr val="dk1"/>
              </a:buClr>
              <a:buSzPts val="2000"/>
              <a:buFont typeface="Calibri"/>
              <a:buAutoNum type="romanUcPeriod"/>
            </a:pPr>
            <a:r>
              <a:rPr lang="en-US" sz="2000"/>
              <a:t>Use a geojson file that has the relation between postal codes and polygons</a:t>
            </a:r>
            <a:endParaRPr sz="2000"/>
          </a:p>
          <a:p>
            <a:pPr indent="-355600" lvl="0" marL="457200" rtl="0" algn="l">
              <a:lnSpc>
                <a:spcPct val="115000"/>
              </a:lnSpc>
              <a:spcBef>
                <a:spcPts val="0"/>
              </a:spcBef>
              <a:spcAft>
                <a:spcPts val="0"/>
              </a:spcAft>
              <a:buClr>
                <a:srgbClr val="000000"/>
              </a:buClr>
              <a:buSzPts val="2000"/>
              <a:buAutoNum type="romanUcPeriod"/>
            </a:pPr>
            <a:r>
              <a:rPr lang="en-US" sz="2000"/>
              <a:t>Merge the polygons with the pesticides by postal code and map them. </a:t>
            </a:r>
            <a:endParaRPr sz="2000"/>
          </a:p>
          <a:p>
            <a:pPr indent="0" lvl="0" marL="0" rtl="0" algn="l">
              <a:lnSpc>
                <a:spcPct val="115000"/>
              </a:lnSpc>
              <a:spcBef>
                <a:spcPts val="1000"/>
              </a:spcBef>
              <a:spcAft>
                <a:spcPts val="0"/>
              </a:spcAft>
              <a:buSzPts val="1800"/>
              <a:buNone/>
            </a:pPr>
            <a:r>
              <a:t/>
            </a:r>
            <a:endParaRPr/>
          </a:p>
        </p:txBody>
      </p:sp>
      <p:grpSp>
        <p:nvGrpSpPr>
          <p:cNvPr id="389" name="Google Shape;389;g2b8f00ac7cc_0_74"/>
          <p:cNvGrpSpPr/>
          <p:nvPr/>
        </p:nvGrpSpPr>
        <p:grpSpPr>
          <a:xfrm>
            <a:off x="-4617" y="-1"/>
            <a:ext cx="12196566" cy="6858001"/>
            <a:chOff x="-4617" y="-1"/>
            <a:chExt cx="12196566" cy="6858001"/>
          </a:xfrm>
        </p:grpSpPr>
        <p:sp>
          <p:nvSpPr>
            <p:cNvPr id="390" name="Google Shape;390;g2b8f00ac7cc_0_74"/>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1" name="Google Shape;391;g2b8f00ac7cc_0_74"/>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g2b8f00ac7cc_0_74"/>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g2b8f00ac7cc_0_74"/>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94" name="Google Shape;394;g2b8f00ac7cc_0_74"/>
          <p:cNvSpPr txBox="1"/>
          <p:nvPr>
            <p:ph type="title"/>
          </p:nvPr>
        </p:nvSpPr>
        <p:spPr>
          <a:xfrm>
            <a:off x="401538" y="727500"/>
            <a:ext cx="11388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chemeClr val="lt1"/>
                </a:highlight>
                <a:latin typeface="Arial"/>
                <a:ea typeface="Arial"/>
                <a:cs typeface="Arial"/>
                <a:sym typeface="Arial"/>
              </a:rPr>
              <a:t>Quantités de pesticides achetés par code postal</a:t>
            </a:r>
            <a:endParaRPr b="1" sz="3950">
              <a:solidFill>
                <a:srgbClr val="1F1F1F"/>
              </a:solidFill>
              <a:highlight>
                <a:srgbClr val="FFFFFF"/>
              </a:highlight>
              <a:latin typeface="Arial"/>
              <a:ea typeface="Arial"/>
              <a:cs typeface="Arial"/>
              <a:sym typeface="Arial"/>
            </a:endParaRPr>
          </a:p>
        </p:txBody>
      </p:sp>
      <p:sp>
        <p:nvSpPr>
          <p:cNvPr id="395" name="Google Shape;395;g2b8f00ac7cc_0_74"/>
          <p:cNvSpPr txBox="1"/>
          <p:nvPr>
            <p:ph idx="1" type="body"/>
          </p:nvPr>
        </p:nvSpPr>
        <p:spPr>
          <a:xfrm>
            <a:off x="6700800" y="2025725"/>
            <a:ext cx="51888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1800"/>
              <a:t>Concerns with / limitations of indicator:</a:t>
            </a:r>
            <a:r>
              <a:rPr lang="en-US" sz="1800"/>
              <a:t> </a:t>
            </a:r>
            <a:endParaRPr sz="1800"/>
          </a:p>
          <a:p>
            <a:pPr indent="-342900" lvl="0" marL="457200" rtl="0" algn="l">
              <a:lnSpc>
                <a:spcPct val="115000"/>
              </a:lnSpc>
              <a:spcBef>
                <a:spcPts val="0"/>
              </a:spcBef>
              <a:spcAft>
                <a:spcPts val="0"/>
              </a:spcAft>
              <a:buSzPts val="1800"/>
              <a:buChar char="-"/>
            </a:pPr>
            <a:r>
              <a:rPr lang="en-US" sz="1800"/>
              <a:t>At the end it is one indicator for each category of the substance of the pesticide. </a:t>
            </a:r>
            <a:endParaRPr sz="1800"/>
          </a:p>
          <a:p>
            <a:pPr indent="0" lvl="0" marL="0" rtl="0" algn="l">
              <a:lnSpc>
                <a:spcPct val="100000"/>
              </a:lnSpc>
              <a:spcBef>
                <a:spcPts val="0"/>
              </a:spcBef>
              <a:spcAft>
                <a:spcPts val="0"/>
              </a:spcAft>
              <a:buSzPts val="1800"/>
              <a:buNone/>
            </a:pPr>
            <a:r>
              <a:t/>
            </a:r>
            <a:endParaRPr sz="2000"/>
          </a:p>
          <a:p>
            <a:pPr indent="0" lvl="0" marL="0" rtl="0" algn="l">
              <a:lnSpc>
                <a:spcPct val="115000"/>
              </a:lnSpc>
              <a:spcBef>
                <a:spcPts val="0"/>
              </a:spcBef>
              <a:spcAft>
                <a:spcPts val="0"/>
              </a:spcAft>
              <a:buSzPts val="1100"/>
              <a:buNone/>
            </a:pPr>
            <a:r>
              <a:rPr b="1" lang="en-US" sz="1800"/>
              <a:t>Questions/suggestions for the indicator:</a:t>
            </a:r>
            <a:r>
              <a:rPr lang="en-US" sz="1800"/>
              <a:t> </a:t>
            </a:r>
            <a:endParaRPr sz="1800"/>
          </a:p>
          <a:p>
            <a:pPr indent="-342900" lvl="0" marL="457200" rtl="0" algn="l">
              <a:lnSpc>
                <a:spcPct val="115000"/>
              </a:lnSpc>
              <a:spcBef>
                <a:spcPts val="0"/>
              </a:spcBef>
              <a:spcAft>
                <a:spcPts val="0"/>
              </a:spcAft>
              <a:buSzPts val="1800"/>
              <a:buChar char="-"/>
            </a:pPr>
            <a:r>
              <a:rPr lang="en-US" sz="1800"/>
              <a:t>Idea to aggregate the categories of pesticides in one indicator, how should we assign weights to each category of pesticide? </a:t>
            </a:r>
            <a:endParaRPr sz="1800"/>
          </a:p>
          <a:p>
            <a:pPr indent="0" lvl="0" marL="0" rtl="0" algn="l">
              <a:lnSpc>
                <a:spcPct val="100000"/>
              </a:lnSpc>
              <a:spcBef>
                <a:spcPts val="0"/>
              </a:spcBef>
              <a:spcAft>
                <a:spcPts val="0"/>
              </a:spcAft>
              <a:buClr>
                <a:schemeClr val="dk1"/>
              </a:buClr>
              <a:buSzPts val="1100"/>
              <a:buFont typeface="Arial"/>
              <a:buNone/>
            </a:pPr>
            <a:r>
              <a:t/>
            </a:r>
            <a:endParaRPr sz="2000">
              <a:solidFill>
                <a:srgbClr val="999999"/>
              </a:solidFill>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b91748b218_0_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Indicateur: Cas importés de dengue en France métropolitaine</a:t>
            </a:r>
            <a:endParaRPr/>
          </a:p>
        </p:txBody>
      </p:sp>
      <p:sp>
        <p:nvSpPr>
          <p:cNvPr id="402" name="Google Shape;402;g2b91748b218_0_42"/>
          <p:cNvSpPr txBox="1"/>
          <p:nvPr>
            <p:ph idx="1" type="body"/>
          </p:nvPr>
        </p:nvSpPr>
        <p:spPr>
          <a:xfrm>
            <a:off x="838200" y="1825625"/>
            <a:ext cx="52794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b="1" lang="en-US" sz="2100"/>
              <a:t>Source:</a:t>
            </a:r>
            <a:endParaRPr b="1" sz="2100"/>
          </a:p>
          <a:p>
            <a:pPr indent="0" lvl="0" marL="0" rtl="0" algn="l">
              <a:lnSpc>
                <a:spcPct val="90000"/>
              </a:lnSpc>
              <a:spcBef>
                <a:spcPts val="1000"/>
              </a:spcBef>
              <a:spcAft>
                <a:spcPts val="0"/>
              </a:spcAft>
              <a:buSzPts val="1800"/>
              <a:buNone/>
            </a:pPr>
            <a:r>
              <a:t/>
            </a:r>
            <a:endParaRPr sz="2300"/>
          </a:p>
          <a:p>
            <a:pPr indent="0" lvl="0" marL="0" rtl="0" algn="l">
              <a:lnSpc>
                <a:spcPct val="90000"/>
              </a:lnSpc>
              <a:spcBef>
                <a:spcPts val="1000"/>
              </a:spcBef>
              <a:spcAft>
                <a:spcPts val="0"/>
              </a:spcAft>
              <a:buSzPts val="1800"/>
              <a:buNone/>
            </a:pPr>
            <a:r>
              <a:t/>
            </a:r>
            <a:endParaRPr sz="2300"/>
          </a:p>
          <a:p>
            <a:pPr indent="0" lvl="0" marL="0" rtl="0" algn="l">
              <a:lnSpc>
                <a:spcPct val="90000"/>
              </a:lnSpc>
              <a:spcBef>
                <a:spcPts val="1000"/>
              </a:spcBef>
              <a:spcAft>
                <a:spcPts val="0"/>
              </a:spcAft>
              <a:buSzPts val="1800"/>
              <a:buNone/>
            </a:pPr>
            <a:r>
              <a:rPr b="1" lang="en-US" sz="2100"/>
              <a:t>Methodology</a:t>
            </a:r>
            <a:r>
              <a:rPr lang="en-US" sz="2300"/>
              <a:t>:</a:t>
            </a:r>
            <a:endParaRPr sz="2300"/>
          </a:p>
          <a:p>
            <a:pPr indent="-342900" lvl="0" marL="457200" rtl="0" algn="l">
              <a:lnSpc>
                <a:spcPct val="90000"/>
              </a:lnSpc>
              <a:spcBef>
                <a:spcPts val="1000"/>
              </a:spcBef>
              <a:spcAft>
                <a:spcPts val="0"/>
              </a:spcAft>
              <a:buSzPts val="1800"/>
              <a:buChar char="•"/>
            </a:pPr>
            <a:r>
              <a:rPr lang="en-US" sz="1800"/>
              <a:t>Extract the number of Dengue cases by region in France </a:t>
            </a:r>
            <a:endParaRPr sz="1800"/>
          </a:p>
          <a:p>
            <a:pPr indent="-342900" lvl="0" marL="457200" rtl="0" algn="l">
              <a:lnSpc>
                <a:spcPct val="90000"/>
              </a:lnSpc>
              <a:spcBef>
                <a:spcPts val="0"/>
              </a:spcBef>
              <a:spcAft>
                <a:spcPts val="0"/>
              </a:spcAft>
              <a:buSzPts val="1800"/>
              <a:buChar char="•"/>
            </a:pPr>
            <a:r>
              <a:rPr lang="en-US" sz="1800"/>
              <a:t>Using tmap package (R) plot these cases by region</a:t>
            </a:r>
            <a:endParaRPr sz="18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rPr b="1" lang="en-US" sz="2100"/>
              <a:t>Limitations/Concerns</a:t>
            </a:r>
            <a:r>
              <a:rPr b="1" lang="en-US" sz="1800"/>
              <a:t>:</a:t>
            </a:r>
            <a:endParaRPr b="1" sz="1800"/>
          </a:p>
          <a:p>
            <a:pPr indent="-342900" lvl="0" marL="457200" rtl="0" algn="l">
              <a:lnSpc>
                <a:spcPct val="90000"/>
              </a:lnSpc>
              <a:spcBef>
                <a:spcPts val="1000"/>
              </a:spcBef>
              <a:spcAft>
                <a:spcPts val="0"/>
              </a:spcAft>
              <a:buSzPts val="1800"/>
              <a:buChar char="•"/>
            </a:pPr>
            <a:r>
              <a:rPr lang="en-US" sz="1800"/>
              <a:t>The information is only available by region and from the 1st of may to the 8th december 2023.</a:t>
            </a:r>
            <a:endParaRPr sz="1800"/>
          </a:p>
          <a:p>
            <a:pPr indent="-342900" lvl="0" marL="457200" rtl="0" algn="l">
              <a:lnSpc>
                <a:spcPct val="90000"/>
              </a:lnSpc>
              <a:spcBef>
                <a:spcPts val="0"/>
              </a:spcBef>
              <a:spcAft>
                <a:spcPts val="0"/>
              </a:spcAft>
              <a:buSzPts val="1800"/>
              <a:buChar char="•"/>
            </a:pPr>
            <a:r>
              <a:rPr lang="en-US" sz="1800"/>
              <a:t>For other type of mosquitos such as Chikungunya and Zika the cases are too few by region (0-10)</a:t>
            </a:r>
            <a:endParaRPr sz="1800"/>
          </a:p>
          <a:p>
            <a:pPr indent="-342900" lvl="0" marL="457200" rtl="0" algn="l">
              <a:lnSpc>
                <a:spcPct val="90000"/>
              </a:lnSpc>
              <a:spcBef>
                <a:spcPts val="0"/>
              </a:spcBef>
              <a:spcAft>
                <a:spcPts val="0"/>
              </a:spcAft>
              <a:buSzPts val="1800"/>
              <a:buChar char="•"/>
            </a:pPr>
            <a:r>
              <a:rPr lang="en-US" sz="1800"/>
              <a:t>Doubts on the relevance of these indicators</a:t>
            </a:r>
            <a:endParaRPr sz="1800"/>
          </a:p>
        </p:txBody>
      </p:sp>
      <p:pic>
        <p:nvPicPr>
          <p:cNvPr id="403" name="Google Shape;403;g2b91748b218_0_42"/>
          <p:cNvPicPr preferRelativeResize="0"/>
          <p:nvPr/>
        </p:nvPicPr>
        <p:blipFill rotWithShape="1">
          <a:blip r:embed="rId3">
            <a:alphaModFix/>
          </a:blip>
          <a:srcRect b="0" l="0" r="12388" t="0"/>
          <a:stretch/>
        </p:blipFill>
        <p:spPr>
          <a:xfrm>
            <a:off x="6461625" y="2100988"/>
            <a:ext cx="5524526" cy="3800475"/>
          </a:xfrm>
          <a:prstGeom prst="rect">
            <a:avLst/>
          </a:prstGeom>
          <a:noFill/>
          <a:ln>
            <a:noFill/>
          </a:ln>
        </p:spPr>
      </p:pic>
      <p:pic>
        <p:nvPicPr>
          <p:cNvPr id="404" name="Google Shape;404;g2b91748b218_0_42"/>
          <p:cNvPicPr preferRelativeResize="0"/>
          <p:nvPr/>
        </p:nvPicPr>
        <p:blipFill rotWithShape="1">
          <a:blip r:embed="rId4">
            <a:alphaModFix/>
          </a:blip>
          <a:srcRect b="0" l="0" r="0" t="0"/>
          <a:stretch/>
        </p:blipFill>
        <p:spPr>
          <a:xfrm>
            <a:off x="2036525" y="1914698"/>
            <a:ext cx="2374875" cy="1179400"/>
          </a:xfrm>
          <a:prstGeom prst="rect">
            <a:avLst/>
          </a:prstGeom>
          <a:noFill/>
          <a:ln>
            <a:noFill/>
          </a:ln>
        </p:spPr>
      </p:pic>
      <p:grpSp>
        <p:nvGrpSpPr>
          <p:cNvPr id="405" name="Google Shape;405;g2b91748b218_0_42"/>
          <p:cNvGrpSpPr/>
          <p:nvPr/>
        </p:nvGrpSpPr>
        <p:grpSpPr>
          <a:xfrm>
            <a:off x="-4617" y="-1"/>
            <a:ext cx="12196566" cy="6858001"/>
            <a:chOff x="-4617" y="-1"/>
            <a:chExt cx="12196566" cy="6858001"/>
          </a:xfrm>
        </p:grpSpPr>
        <p:sp>
          <p:nvSpPr>
            <p:cNvPr id="406" name="Google Shape;406;g2b91748b218_0_42"/>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g2b91748b218_0_42"/>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8" name="Google Shape;408;g2b91748b218_0_42"/>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9" name="Google Shape;409;g2b91748b218_0_42"/>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b8f00ac7cc_0_42"/>
          <p:cNvSpPr txBox="1"/>
          <p:nvPr>
            <p:ph type="title"/>
          </p:nvPr>
        </p:nvSpPr>
        <p:spPr>
          <a:xfrm>
            <a:off x="838200" y="216528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a:t>Déterminant - Temperature</a:t>
            </a:r>
            <a:endParaRPr/>
          </a:p>
        </p:txBody>
      </p:sp>
      <p:sp>
        <p:nvSpPr>
          <p:cNvPr id="416" name="Google Shape;416;g2b8f00ac7cc_0_42"/>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7" name="Google Shape;417;g2b8f00ac7cc_0_42"/>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8" name="Google Shape;418;g2b8f00ac7cc_0_42"/>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9" name="Google Shape;419;g2b8f00ac7cc_0_42"/>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b93e3ae8be_0_0"/>
          <p:cNvSpPr txBox="1"/>
          <p:nvPr>
            <p:ph idx="1" type="body"/>
          </p:nvPr>
        </p:nvSpPr>
        <p:spPr>
          <a:xfrm>
            <a:off x="1189900" y="2654000"/>
            <a:ext cx="9324000" cy="33597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000"/>
              </a:spcBef>
              <a:spcAft>
                <a:spcPts val="0"/>
              </a:spcAft>
              <a:buSzPts val="770"/>
              <a:buNone/>
            </a:pPr>
            <a:r>
              <a:rPr b="1" lang="en-US" sz="1810"/>
              <a:t>Source :</a:t>
            </a:r>
            <a:endParaRPr b="1" sz="1810"/>
          </a:p>
          <a:p>
            <a:pPr indent="0" lvl="0" marL="0" rtl="0" algn="l">
              <a:lnSpc>
                <a:spcPct val="95000"/>
              </a:lnSpc>
              <a:spcBef>
                <a:spcPts val="1000"/>
              </a:spcBef>
              <a:spcAft>
                <a:spcPts val="0"/>
              </a:spcAft>
              <a:buSzPts val="770"/>
              <a:buNone/>
            </a:pPr>
            <a:r>
              <a:t/>
            </a:r>
            <a:endParaRPr sz="100"/>
          </a:p>
          <a:p>
            <a:pPr indent="-343535" lvl="0" marL="457200" rtl="0" algn="l">
              <a:lnSpc>
                <a:spcPct val="95000"/>
              </a:lnSpc>
              <a:spcBef>
                <a:spcPts val="1000"/>
              </a:spcBef>
              <a:spcAft>
                <a:spcPts val="0"/>
              </a:spcAft>
              <a:buSzPts val="1810"/>
              <a:buChar char="-"/>
            </a:pPr>
            <a:r>
              <a:rPr lang="en-US" sz="1810"/>
              <a:t>Data in the form of 84 different GeoTiff files covering France</a:t>
            </a:r>
            <a:endParaRPr sz="1810"/>
          </a:p>
          <a:p>
            <a:pPr indent="0" lvl="0" marL="0" rtl="0" algn="l">
              <a:lnSpc>
                <a:spcPct val="95000"/>
              </a:lnSpc>
              <a:spcBef>
                <a:spcPts val="1000"/>
              </a:spcBef>
              <a:spcAft>
                <a:spcPts val="0"/>
              </a:spcAft>
              <a:buSzPts val="770"/>
              <a:buNone/>
            </a:pPr>
            <a:r>
              <a:t/>
            </a:r>
            <a:endParaRPr sz="510"/>
          </a:p>
          <a:p>
            <a:pPr indent="0" lvl="0" marL="0" rtl="0" algn="l">
              <a:lnSpc>
                <a:spcPct val="95000"/>
              </a:lnSpc>
              <a:spcBef>
                <a:spcPts val="1000"/>
              </a:spcBef>
              <a:spcAft>
                <a:spcPts val="0"/>
              </a:spcAft>
              <a:buSzPts val="770"/>
              <a:buNone/>
            </a:pPr>
            <a:r>
              <a:rPr b="1" lang="en-US" sz="1810"/>
              <a:t>Methodology :</a:t>
            </a:r>
            <a:endParaRPr b="1" sz="1810"/>
          </a:p>
          <a:p>
            <a:pPr indent="-343535" lvl="0" marL="457200" rtl="0" algn="l">
              <a:lnSpc>
                <a:spcPct val="115000"/>
              </a:lnSpc>
              <a:spcBef>
                <a:spcPts val="1000"/>
              </a:spcBef>
              <a:spcAft>
                <a:spcPts val="0"/>
              </a:spcAft>
              <a:buSzPts val="1810"/>
              <a:buChar char="●"/>
            </a:pPr>
            <a:r>
              <a:rPr lang="en-US" sz="1810"/>
              <a:t>Extract value and coordinate from each pixel of every geospatial data and merge all the points</a:t>
            </a:r>
            <a:endParaRPr sz="1810"/>
          </a:p>
          <a:p>
            <a:pPr indent="-343535" lvl="0" marL="457200" rtl="0" algn="l">
              <a:lnSpc>
                <a:spcPct val="115000"/>
              </a:lnSpc>
              <a:spcBef>
                <a:spcPts val="0"/>
              </a:spcBef>
              <a:spcAft>
                <a:spcPts val="0"/>
              </a:spcAft>
              <a:buSzPts val="1810"/>
              <a:buChar char="●"/>
            </a:pPr>
            <a:r>
              <a:rPr lang="en-US" sz="1810"/>
              <a:t>Downloaded shapefiles from INSEE for each scale → fill those pixels in each polygons and take the mean value</a:t>
            </a:r>
            <a:endParaRPr sz="1810"/>
          </a:p>
          <a:p>
            <a:pPr indent="-343535" lvl="0" marL="457200" rtl="0" algn="l">
              <a:lnSpc>
                <a:spcPct val="115000"/>
              </a:lnSpc>
              <a:spcBef>
                <a:spcPts val="0"/>
              </a:spcBef>
              <a:spcAft>
                <a:spcPts val="0"/>
              </a:spcAft>
              <a:buSzPts val="1810"/>
              <a:buChar char="●"/>
            </a:pPr>
            <a:r>
              <a:rPr lang="en-US" sz="1810"/>
              <a:t>Using tmap package (R) we can plot our tree cover indicator for each scale</a:t>
            </a:r>
            <a:endParaRPr sz="1810"/>
          </a:p>
          <a:p>
            <a:pPr indent="0" lvl="0" marL="0" rtl="0" algn="l">
              <a:lnSpc>
                <a:spcPct val="70000"/>
              </a:lnSpc>
              <a:spcBef>
                <a:spcPts val="1000"/>
              </a:spcBef>
              <a:spcAft>
                <a:spcPts val="0"/>
              </a:spcAft>
              <a:buSzPts val="770"/>
              <a:buNone/>
            </a:pPr>
            <a:r>
              <a:t/>
            </a:r>
            <a:endParaRPr sz="1810"/>
          </a:p>
        </p:txBody>
      </p:sp>
      <p:sp>
        <p:nvSpPr>
          <p:cNvPr id="426" name="Google Shape;426;g2b93e3ae8be_0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7" name="Google Shape;427;g2b93e3ae8be_0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8" name="Google Shape;428;g2b93e3ae8be_0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g2b93e3ae8be_0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g2b93e3ae8be_0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31" name="Google Shape;431;g2b93e3ae8be_0_0"/>
          <p:cNvPicPr preferRelativeResize="0"/>
          <p:nvPr/>
        </p:nvPicPr>
        <p:blipFill rotWithShape="1">
          <a:blip r:embed="rId3">
            <a:alphaModFix/>
          </a:blip>
          <a:srcRect b="0" l="0" r="0" t="0"/>
          <a:stretch/>
        </p:blipFill>
        <p:spPr>
          <a:xfrm>
            <a:off x="2180200" y="2538650"/>
            <a:ext cx="4114876" cy="605900"/>
          </a:xfrm>
          <a:prstGeom prst="rect">
            <a:avLst/>
          </a:prstGeom>
          <a:noFill/>
          <a:ln>
            <a:noFill/>
          </a:ln>
        </p:spPr>
      </p:pic>
      <p:sp>
        <p:nvSpPr>
          <p:cNvPr id="432" name="Google Shape;432;g2b93e3ae8be_0_0"/>
          <p:cNvSpPr txBox="1"/>
          <p:nvPr>
            <p:ph type="title"/>
          </p:nvPr>
        </p:nvSpPr>
        <p:spPr>
          <a:xfrm>
            <a:off x="1189900" y="682950"/>
            <a:ext cx="8595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Taux de couvert forestier</a:t>
            </a:r>
            <a:endParaRPr sz="395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g2bcd241b166_0_0"/>
          <p:cNvPicPr preferRelativeResize="0"/>
          <p:nvPr/>
        </p:nvPicPr>
        <p:blipFill>
          <a:blip r:embed="rId3">
            <a:alphaModFix/>
          </a:blip>
          <a:stretch>
            <a:fillRect/>
          </a:stretch>
        </p:blipFill>
        <p:spPr>
          <a:xfrm>
            <a:off x="129975" y="763250"/>
            <a:ext cx="5924552" cy="5331500"/>
          </a:xfrm>
          <a:prstGeom prst="rect">
            <a:avLst/>
          </a:prstGeom>
          <a:noFill/>
          <a:ln>
            <a:noFill/>
          </a:ln>
        </p:spPr>
      </p:pic>
      <p:sp>
        <p:nvSpPr>
          <p:cNvPr id="439" name="Google Shape;439;g2bcd241b166_0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0" name="Google Shape;440;g2bcd241b166_0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1" name="Google Shape;441;g2bcd241b166_0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2" name="Google Shape;442;g2bcd241b166_0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43" name="Google Shape;443;g2bcd241b166_0_0"/>
          <p:cNvPicPr preferRelativeResize="0"/>
          <p:nvPr/>
        </p:nvPicPr>
        <p:blipFill>
          <a:blip r:embed="rId4">
            <a:alphaModFix/>
          </a:blip>
          <a:stretch>
            <a:fillRect/>
          </a:stretch>
        </p:blipFill>
        <p:spPr>
          <a:xfrm>
            <a:off x="6054525" y="1090138"/>
            <a:ext cx="5924552" cy="46777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2b93e3ae8be_0_17"/>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0" name="Google Shape;450;g2b93e3ae8be_0_17"/>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g2b93e3ae8be_0_17"/>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2" name="Google Shape;452;g2b93e3ae8be_0_17"/>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3" name="Google Shape;453;g2b93e3ae8be_0_17"/>
          <p:cNvSpPr txBox="1"/>
          <p:nvPr/>
        </p:nvSpPr>
        <p:spPr>
          <a:xfrm>
            <a:off x="753650" y="4562750"/>
            <a:ext cx="9904800" cy="1916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i="0" lang="en-US" sz="1800" u="sng" cap="none" strike="noStrike">
                <a:solidFill>
                  <a:schemeClr val="dk1"/>
                </a:solidFill>
                <a:latin typeface="Calibri"/>
                <a:ea typeface="Calibri"/>
                <a:cs typeface="Calibri"/>
                <a:sym typeface="Calibri"/>
              </a:rPr>
              <a:t>Concerns with / limitations of indicator:</a:t>
            </a:r>
            <a:r>
              <a:rPr b="0" i="0" lang="en-US" sz="1800" u="sng" cap="none" strike="noStrike">
                <a:solidFill>
                  <a:schemeClr val="dk1"/>
                </a:solidFill>
                <a:latin typeface="Calibri"/>
                <a:ea typeface="Calibri"/>
                <a:cs typeface="Calibri"/>
                <a:sym typeface="Calibri"/>
              </a:rPr>
              <a:t> </a:t>
            </a:r>
            <a:endParaRPr b="0" i="0" sz="1800" u="sng"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Using a 10x10 meter coverage was </a:t>
            </a:r>
            <a:r>
              <a:rPr lang="en-US" sz="1800">
                <a:solidFill>
                  <a:schemeClr val="dk1"/>
                </a:solidFill>
                <a:latin typeface="Calibri"/>
                <a:ea typeface="Calibri"/>
                <a:cs typeface="Calibri"/>
                <a:sym typeface="Calibri"/>
              </a:rPr>
              <a:t>a complicated </a:t>
            </a:r>
            <a:r>
              <a:rPr b="0" i="0" lang="en-US" sz="1800" u="none" cap="none" strike="noStrike">
                <a:solidFill>
                  <a:schemeClr val="dk1"/>
                </a:solidFill>
                <a:latin typeface="Calibri"/>
                <a:ea typeface="Calibri"/>
                <a:cs typeface="Calibri"/>
                <a:sym typeface="Calibri"/>
              </a:rPr>
              <a:t>in term of computational power and visualization. So instead, Iris level is the minimum coverage chosen. (?)</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4" name="Google Shape;454;g2b93e3ae8be_0_17"/>
          <p:cNvSpPr txBox="1"/>
          <p:nvPr/>
        </p:nvSpPr>
        <p:spPr>
          <a:xfrm>
            <a:off x="753650" y="2078400"/>
            <a:ext cx="10254300" cy="270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sng" cap="none" strike="noStrike">
                <a:solidFill>
                  <a:schemeClr val="dk1"/>
                </a:solidFill>
                <a:latin typeface="Calibri"/>
                <a:ea typeface="Calibri"/>
                <a:cs typeface="Calibri"/>
                <a:sym typeface="Calibri"/>
              </a:rPr>
              <a:t>Description of the indicator:</a:t>
            </a:r>
            <a:r>
              <a:rPr b="0" i="0" lang="en-US" sz="1800" u="sng" cap="none" strike="noStrike">
                <a:solidFill>
                  <a:schemeClr val="dk1"/>
                </a:solidFill>
                <a:latin typeface="Calibri"/>
                <a:ea typeface="Calibri"/>
                <a:cs typeface="Calibri"/>
                <a:sym typeface="Calibri"/>
              </a:rPr>
              <a:t> </a:t>
            </a:r>
            <a:endParaRPr b="0" i="0" sz="1800" u="sng"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700"/>
              <a:buFont typeface="Arial"/>
              <a:buNone/>
            </a:pPr>
            <a:r>
              <a:t/>
            </a:r>
            <a:endParaRPr b="0" i="0" sz="700" u="none" cap="none" strike="noStrike">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a:t>
            </a:r>
            <a:r>
              <a:rPr b="0" i="0" lang="en-US" sz="1800" u="none" cap="none" strike="noStrike">
                <a:solidFill>
                  <a:schemeClr val="dk1"/>
                </a:solidFill>
                <a:latin typeface="Calibri"/>
                <a:ea typeface="Calibri"/>
                <a:cs typeface="Calibri"/>
                <a:sym typeface="Calibri"/>
              </a:rPr>
              <a:t>ensity of tree cover across the countr</a:t>
            </a:r>
            <a:r>
              <a:rPr lang="en-US" sz="1800">
                <a:solidFill>
                  <a:schemeClr val="dk1"/>
                </a:solidFill>
                <a:latin typeface="Calibri"/>
                <a:ea typeface="Calibri"/>
                <a:cs typeface="Calibri"/>
                <a:sym typeface="Calibri"/>
              </a:rPr>
              <a:t>y</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Iris, communes, departments and regions</a:t>
            </a:r>
            <a:r>
              <a:rPr lang="en-US" sz="1800">
                <a:solidFill>
                  <a:schemeClr val="dk1"/>
                </a:solidFill>
                <a:latin typeface="Calibri"/>
                <a:ea typeface="Calibri"/>
                <a:cs typeface="Calibri"/>
                <a:sym typeface="Calibri"/>
              </a:rPr>
              <a:t> spatial resolutions</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a:t>
            </a:r>
            <a:r>
              <a:rPr b="0" i="0" lang="en-US" sz="1800" u="none" cap="none" strike="noStrike">
                <a:solidFill>
                  <a:schemeClr val="dk1"/>
                </a:solidFill>
                <a:latin typeface="Calibri"/>
                <a:ea typeface="Calibri"/>
                <a:cs typeface="Calibri"/>
                <a:sym typeface="Calibri"/>
              </a:rPr>
              <a:t>ata ranges from 0% to 100%</a:t>
            </a:r>
            <a:r>
              <a:rPr lang="en-US" sz="1800">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areas with no tree cover up to those completely covered by trees</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Based on 2018 data</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5" name="Google Shape;455;g2b93e3ae8be_0_17"/>
          <p:cNvSpPr txBox="1"/>
          <p:nvPr>
            <p:ph type="title"/>
          </p:nvPr>
        </p:nvSpPr>
        <p:spPr>
          <a:xfrm>
            <a:off x="753650" y="662650"/>
            <a:ext cx="9733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Taux de couvert forestier</a:t>
            </a:r>
            <a:endParaRPr sz="395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b8f00ac7cc_0_35"/>
          <p:cNvSpPr txBox="1"/>
          <p:nvPr>
            <p:ph type="title"/>
          </p:nvPr>
        </p:nvSpPr>
        <p:spPr>
          <a:xfrm>
            <a:off x="838200" y="576125"/>
            <a:ext cx="6858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rgbClr val="FFFFFF"/>
                </a:highlight>
                <a:latin typeface="Arial"/>
                <a:ea typeface="Arial"/>
                <a:cs typeface="Arial"/>
                <a:sym typeface="Arial"/>
              </a:rPr>
              <a:t>Taux de surface imperméabilisée </a:t>
            </a:r>
            <a:endParaRPr sz="3950">
              <a:latin typeface="Arial"/>
              <a:ea typeface="Arial"/>
              <a:cs typeface="Arial"/>
              <a:sym typeface="Arial"/>
            </a:endParaRPr>
          </a:p>
        </p:txBody>
      </p:sp>
      <p:sp>
        <p:nvSpPr>
          <p:cNvPr id="462" name="Google Shape;462;g2b8f00ac7cc_0_35"/>
          <p:cNvSpPr txBox="1"/>
          <p:nvPr>
            <p:ph idx="1" type="body"/>
          </p:nvPr>
        </p:nvSpPr>
        <p:spPr>
          <a:xfrm>
            <a:off x="838200" y="1901825"/>
            <a:ext cx="55185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46"/>
              <a:buNone/>
            </a:pPr>
            <a:r>
              <a:rPr b="1" lang="en-US" sz="1800"/>
              <a:t>Source:</a:t>
            </a:r>
            <a:endParaRPr b="1" sz="1800"/>
          </a:p>
          <a:p>
            <a:pPr indent="-342915" lvl="0" marL="457200" rtl="0" algn="l">
              <a:lnSpc>
                <a:spcPct val="95000"/>
              </a:lnSpc>
              <a:spcBef>
                <a:spcPts val="1000"/>
              </a:spcBef>
              <a:spcAft>
                <a:spcPts val="0"/>
              </a:spcAft>
              <a:buSzPts val="1800"/>
              <a:buChar char="-"/>
            </a:pPr>
            <a:r>
              <a:t/>
            </a:r>
            <a:endParaRPr sz="1800"/>
          </a:p>
          <a:p>
            <a:pPr indent="-342915" lvl="0" marL="457200" rtl="0" algn="l">
              <a:lnSpc>
                <a:spcPct val="95000"/>
              </a:lnSpc>
              <a:spcBef>
                <a:spcPts val="0"/>
              </a:spcBef>
              <a:spcAft>
                <a:spcPts val="0"/>
              </a:spcAft>
              <a:buSzPts val="1800"/>
              <a:buChar char="-"/>
            </a:pPr>
            <a:r>
              <a:t/>
            </a:r>
            <a:endParaRPr sz="1800"/>
          </a:p>
          <a:p>
            <a:pPr indent="-342900" lvl="0" marL="457200" rtl="0" algn="l">
              <a:lnSpc>
                <a:spcPct val="95000"/>
              </a:lnSpc>
              <a:spcBef>
                <a:spcPts val="1000"/>
              </a:spcBef>
              <a:spcAft>
                <a:spcPts val="0"/>
              </a:spcAft>
              <a:buSzPts val="1800"/>
              <a:buChar char="-"/>
            </a:pPr>
            <a:r>
              <a:rPr lang="en-US" sz="1800"/>
              <a:t>Data in the form of 84 different GeoTiff files covering France</a:t>
            </a:r>
            <a:endParaRPr sz="1800"/>
          </a:p>
          <a:p>
            <a:pPr indent="0" lvl="0" marL="457200" rtl="0" algn="l">
              <a:lnSpc>
                <a:spcPct val="95000"/>
              </a:lnSpc>
              <a:spcBef>
                <a:spcPts val="1000"/>
              </a:spcBef>
              <a:spcAft>
                <a:spcPts val="0"/>
              </a:spcAft>
              <a:buNone/>
            </a:pPr>
            <a:r>
              <a:t/>
            </a:r>
            <a:endParaRPr sz="1800"/>
          </a:p>
          <a:p>
            <a:pPr indent="0" lvl="0" marL="0" rtl="0" algn="l">
              <a:lnSpc>
                <a:spcPct val="100000"/>
              </a:lnSpc>
              <a:spcBef>
                <a:spcPts val="0"/>
              </a:spcBef>
              <a:spcAft>
                <a:spcPts val="0"/>
              </a:spcAft>
              <a:buSzPts val="1946"/>
              <a:buNone/>
            </a:pPr>
            <a:r>
              <a:rPr b="1" lang="en-US" sz="1800"/>
              <a:t>Methodology followed (same as in the tree cover indicator):</a:t>
            </a:r>
            <a:r>
              <a:rPr lang="en-US" sz="1800"/>
              <a:t> </a:t>
            </a:r>
            <a:endParaRPr sz="1800"/>
          </a:p>
          <a:p>
            <a:pPr indent="-342915" lvl="0" marL="457200" rtl="0" algn="l">
              <a:lnSpc>
                <a:spcPct val="115000"/>
              </a:lnSpc>
              <a:spcBef>
                <a:spcPts val="1000"/>
              </a:spcBef>
              <a:spcAft>
                <a:spcPts val="0"/>
              </a:spcAft>
              <a:buClr>
                <a:schemeClr val="dk1"/>
              </a:buClr>
              <a:buSzPts val="1800"/>
              <a:buChar char="•"/>
            </a:pPr>
            <a:r>
              <a:rPr lang="en-US" sz="1800"/>
              <a:t>Extract value and coordinate from each pixel of every geospatial data and merge all the points</a:t>
            </a:r>
            <a:endParaRPr sz="1800"/>
          </a:p>
          <a:p>
            <a:pPr indent="-342915" lvl="0" marL="457200" rtl="0" algn="l">
              <a:lnSpc>
                <a:spcPct val="115000"/>
              </a:lnSpc>
              <a:spcBef>
                <a:spcPts val="0"/>
              </a:spcBef>
              <a:spcAft>
                <a:spcPts val="0"/>
              </a:spcAft>
              <a:buClr>
                <a:schemeClr val="dk1"/>
              </a:buClr>
              <a:buSzPts val="1800"/>
              <a:buChar char="•"/>
            </a:pPr>
            <a:r>
              <a:rPr lang="en-US" sz="1800"/>
              <a:t>Downloaded shapefiles from INSEE for each scale → fill those pixels in each polygons and take the mean value</a:t>
            </a:r>
            <a:endParaRPr sz="1800"/>
          </a:p>
          <a:p>
            <a:pPr indent="-342915" lvl="0" marL="457200" rtl="0" algn="l">
              <a:lnSpc>
                <a:spcPct val="115000"/>
              </a:lnSpc>
              <a:spcBef>
                <a:spcPts val="0"/>
              </a:spcBef>
              <a:spcAft>
                <a:spcPts val="0"/>
              </a:spcAft>
              <a:buClr>
                <a:schemeClr val="dk1"/>
              </a:buClr>
              <a:buSzPts val="1800"/>
              <a:buChar char="•"/>
            </a:pPr>
            <a:r>
              <a:rPr lang="en-US" sz="1800"/>
              <a:t>Using tmap package (R) we can plot our tree cover indicator for each scale</a:t>
            </a:r>
            <a:endParaRPr sz="1800"/>
          </a:p>
        </p:txBody>
      </p:sp>
      <p:pic>
        <p:nvPicPr>
          <p:cNvPr id="463" name="Google Shape;463;g2b8f00ac7cc_0_35"/>
          <p:cNvPicPr preferRelativeResize="0"/>
          <p:nvPr/>
        </p:nvPicPr>
        <p:blipFill rotWithShape="1">
          <a:blip r:embed="rId3">
            <a:alphaModFix/>
          </a:blip>
          <a:srcRect b="0" l="0" r="0" t="0"/>
          <a:stretch/>
        </p:blipFill>
        <p:spPr>
          <a:xfrm>
            <a:off x="838200" y="2391200"/>
            <a:ext cx="4424426" cy="651500"/>
          </a:xfrm>
          <a:prstGeom prst="rect">
            <a:avLst/>
          </a:prstGeom>
          <a:noFill/>
          <a:ln>
            <a:noFill/>
          </a:ln>
        </p:spPr>
      </p:pic>
      <p:grpSp>
        <p:nvGrpSpPr>
          <p:cNvPr id="464" name="Google Shape;464;g2b8f00ac7cc_0_35"/>
          <p:cNvGrpSpPr/>
          <p:nvPr/>
        </p:nvGrpSpPr>
        <p:grpSpPr>
          <a:xfrm>
            <a:off x="-4617" y="-1"/>
            <a:ext cx="12196566" cy="6858001"/>
            <a:chOff x="-4617" y="-1"/>
            <a:chExt cx="12196566" cy="6858001"/>
          </a:xfrm>
        </p:grpSpPr>
        <p:sp>
          <p:nvSpPr>
            <p:cNvPr id="465" name="Google Shape;465;g2b8f00ac7cc_0_35"/>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 name="Google Shape;466;g2b8f00ac7cc_0_35"/>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7" name="Google Shape;467;g2b8f00ac7cc_0_35"/>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g2b8f00ac7cc_0_35"/>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69" name="Google Shape;469;g2b8f00ac7cc_0_35"/>
          <p:cNvSpPr txBox="1"/>
          <p:nvPr/>
        </p:nvSpPr>
        <p:spPr>
          <a:xfrm>
            <a:off x="6597525" y="1901825"/>
            <a:ext cx="5061000" cy="244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Description of the indicator:</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7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Tool that maps out t</a:t>
            </a:r>
            <a:r>
              <a:rPr i="0" lang="en-US" sz="1800" u="none" cap="none" strike="noStrike">
                <a:solidFill>
                  <a:schemeClr val="dk1"/>
                </a:solidFill>
                <a:latin typeface="Calibri"/>
                <a:ea typeface="Calibri"/>
                <a:cs typeface="Calibri"/>
                <a:sym typeface="Calibri"/>
              </a:rPr>
              <a:t>he </a:t>
            </a:r>
            <a:r>
              <a:rPr i="0" lang="en-US" sz="1800" u="none" cap="none" strike="noStrike">
                <a:solidFill>
                  <a:schemeClr val="dk1"/>
                </a:solidFill>
                <a:highlight>
                  <a:schemeClr val="lt1"/>
                </a:highlight>
                <a:latin typeface="Calibri"/>
                <a:ea typeface="Calibri"/>
                <a:cs typeface="Calibri"/>
                <a:sym typeface="Calibri"/>
              </a:rPr>
              <a:t>Imperviousness Density 2018 </a:t>
            </a:r>
            <a:r>
              <a:rPr i="0" lang="en-US" sz="1800" u="none" cap="none" strike="noStrike">
                <a:solidFill>
                  <a:schemeClr val="dk1"/>
                </a:solidFill>
                <a:latin typeface="Calibri"/>
                <a:ea typeface="Calibri"/>
                <a:cs typeface="Calibri"/>
                <a:sym typeface="Calibri"/>
              </a:rPr>
              <a:t> across the country </a:t>
            </a:r>
            <a:r>
              <a:rPr lang="en-US" sz="1800">
                <a:solidFill>
                  <a:schemeClr val="dk1"/>
                </a:solidFill>
                <a:highlight>
                  <a:srgbClr val="FFFFFF"/>
                </a:highlight>
                <a:latin typeface="Calibri"/>
                <a:ea typeface="Calibri"/>
                <a:cs typeface="Calibri"/>
                <a:sym typeface="Calibri"/>
              </a:rPr>
              <a:t>in the range from 0% to 100%</a:t>
            </a:r>
            <a:r>
              <a:rPr i="0" lang="en-US" sz="1800" u="none" cap="none" strike="noStrike">
                <a:solidFill>
                  <a:schemeClr val="dk1"/>
                </a:solidFill>
                <a:latin typeface="Calibri"/>
                <a:ea typeface="Calibri"/>
                <a:cs typeface="Calibri"/>
                <a:sym typeface="Calibri"/>
              </a:rPr>
              <a:t>. </a:t>
            </a:r>
            <a:endParaRPr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Operates at 3 spatial resolutions: communes, departments and regions. </a:t>
            </a:r>
            <a:endParaRPr b="0" i="0" sz="1800" u="none" cap="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b878db1474_0_1"/>
          <p:cNvSpPr txBox="1"/>
          <p:nvPr>
            <p:ph type="title"/>
          </p:nvPr>
        </p:nvSpPr>
        <p:spPr>
          <a:xfrm>
            <a:off x="838200" y="2165288"/>
            <a:ext cx="10515600" cy="285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6000"/>
              <a:buNone/>
            </a:pPr>
            <a:r>
              <a:rPr lang="en-US"/>
              <a:t>Déterminant - Qualité de l’air</a:t>
            </a:r>
            <a:endParaRPr/>
          </a:p>
        </p:txBody>
      </p:sp>
      <p:sp>
        <p:nvSpPr>
          <p:cNvPr id="107" name="Google Shape;107;g2b878db1474_0_1"/>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g2b878db1474_0_1"/>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g2b878db1474_0_1"/>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g2b878db1474_0_1"/>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29e913e068331c2e_19"/>
          <p:cNvSpPr txBox="1"/>
          <p:nvPr>
            <p:ph type="title"/>
          </p:nvPr>
        </p:nvSpPr>
        <p:spPr>
          <a:xfrm>
            <a:off x="835850" y="576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chemeClr val="lt1"/>
                </a:highlight>
                <a:latin typeface="Arial"/>
                <a:ea typeface="Arial"/>
                <a:cs typeface="Arial"/>
                <a:sym typeface="Arial"/>
              </a:rPr>
              <a:t>Taux de surface imperméabilisée </a:t>
            </a:r>
            <a:endParaRPr b="1" sz="3600">
              <a:solidFill>
                <a:srgbClr val="1F1F1F"/>
              </a:solidFill>
              <a:highlight>
                <a:srgbClr val="FFFFFF"/>
              </a:highlight>
              <a:latin typeface="Arial"/>
              <a:ea typeface="Arial"/>
              <a:cs typeface="Arial"/>
              <a:sym typeface="Arial"/>
            </a:endParaRPr>
          </a:p>
        </p:txBody>
      </p:sp>
      <p:grpSp>
        <p:nvGrpSpPr>
          <p:cNvPr id="476" name="Google Shape;476;g29e913e068331c2e_19"/>
          <p:cNvGrpSpPr/>
          <p:nvPr/>
        </p:nvGrpSpPr>
        <p:grpSpPr>
          <a:xfrm>
            <a:off x="-4617" y="-1"/>
            <a:ext cx="12196566" cy="6858001"/>
            <a:chOff x="-4617" y="-1"/>
            <a:chExt cx="12196566" cy="6858001"/>
          </a:xfrm>
        </p:grpSpPr>
        <p:sp>
          <p:nvSpPr>
            <p:cNvPr id="477" name="Google Shape;477;g29e913e068331c2e_19"/>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8" name="Google Shape;478;g29e913e068331c2e_19"/>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9" name="Google Shape;479;g29e913e068331c2e_19"/>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0" name="Google Shape;480;g29e913e068331c2e_19"/>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81" name="Google Shape;481;g29e913e068331c2e_19"/>
          <p:cNvSpPr txBox="1"/>
          <p:nvPr>
            <p:ph idx="1" type="body"/>
          </p:nvPr>
        </p:nvSpPr>
        <p:spPr>
          <a:xfrm>
            <a:off x="835850" y="1901825"/>
            <a:ext cx="5853000" cy="499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sz="2000">
                <a:solidFill>
                  <a:srgbClr val="999999"/>
                </a:solidFill>
              </a:rPr>
              <a:t>Iris</a:t>
            </a:r>
            <a:r>
              <a:rPr b="1" lang="en-US" sz="2000">
                <a:solidFill>
                  <a:srgbClr val="999999"/>
                </a:solidFill>
              </a:rPr>
              <a:t>:</a:t>
            </a:r>
            <a:r>
              <a:rPr lang="en-US" sz="2000">
                <a:solidFill>
                  <a:srgbClr val="999999"/>
                </a:solidFill>
              </a:rPr>
              <a:t> </a:t>
            </a:r>
            <a:endParaRPr sz="2000">
              <a:solidFill>
                <a:srgbClr val="999999"/>
              </a:solidFill>
            </a:endParaRPr>
          </a:p>
          <a:p>
            <a:pPr indent="0" lvl="0" marL="0" rtl="0" algn="l">
              <a:lnSpc>
                <a:spcPct val="100000"/>
              </a:lnSpc>
              <a:spcBef>
                <a:spcPts val="0"/>
              </a:spcBef>
              <a:spcAft>
                <a:spcPts val="0"/>
              </a:spcAft>
              <a:buSzPts val="1800"/>
              <a:buNone/>
            </a:pPr>
            <a:r>
              <a:t/>
            </a:r>
            <a:endParaRPr sz="2000"/>
          </a:p>
          <a:p>
            <a:pPr indent="0" lvl="0" marL="0" rtl="0" algn="l">
              <a:lnSpc>
                <a:spcPct val="100000"/>
              </a:lnSpc>
              <a:spcBef>
                <a:spcPts val="0"/>
              </a:spcBef>
              <a:spcAft>
                <a:spcPts val="0"/>
              </a:spcAft>
              <a:buSzPts val="1800"/>
              <a:buNone/>
            </a:pPr>
            <a:r>
              <a:t/>
            </a:r>
            <a:endParaRPr/>
          </a:p>
        </p:txBody>
      </p:sp>
      <p:sp>
        <p:nvSpPr>
          <p:cNvPr id="482" name="Google Shape;482;g29e913e068331c2e_19"/>
          <p:cNvSpPr txBox="1"/>
          <p:nvPr>
            <p:ph idx="1" type="body"/>
          </p:nvPr>
        </p:nvSpPr>
        <p:spPr>
          <a:xfrm>
            <a:off x="6526675" y="1901825"/>
            <a:ext cx="5853000" cy="499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sz="2000">
                <a:solidFill>
                  <a:srgbClr val="999999"/>
                </a:solidFill>
              </a:rPr>
              <a:t>Ile de France</a:t>
            </a:r>
            <a:r>
              <a:rPr b="1" lang="en-US" sz="2000">
                <a:solidFill>
                  <a:srgbClr val="999999"/>
                </a:solidFill>
              </a:rPr>
              <a:t>:</a:t>
            </a:r>
            <a:r>
              <a:rPr lang="en-US" sz="2000">
                <a:solidFill>
                  <a:srgbClr val="999999"/>
                </a:solidFill>
              </a:rPr>
              <a:t> </a:t>
            </a:r>
            <a:endParaRPr sz="2000">
              <a:solidFill>
                <a:srgbClr val="999999"/>
              </a:solidFill>
            </a:endParaRPr>
          </a:p>
          <a:p>
            <a:pPr indent="0" lvl="0" marL="0" rtl="0" algn="l">
              <a:lnSpc>
                <a:spcPct val="100000"/>
              </a:lnSpc>
              <a:spcBef>
                <a:spcPts val="0"/>
              </a:spcBef>
              <a:spcAft>
                <a:spcPts val="0"/>
              </a:spcAft>
              <a:buSzPts val="1800"/>
              <a:buNone/>
            </a:pPr>
            <a:r>
              <a:t/>
            </a:r>
            <a:endParaRPr sz="2000"/>
          </a:p>
          <a:p>
            <a:pPr indent="0" lvl="0" marL="0" rtl="0" algn="l">
              <a:lnSpc>
                <a:spcPct val="100000"/>
              </a:lnSpc>
              <a:spcBef>
                <a:spcPts val="0"/>
              </a:spcBef>
              <a:spcAft>
                <a:spcPts val="0"/>
              </a:spcAft>
              <a:buSzPts val="1800"/>
              <a:buNone/>
            </a:pPr>
            <a:r>
              <a:t/>
            </a:r>
            <a:endParaRPr/>
          </a:p>
        </p:txBody>
      </p:sp>
      <p:pic>
        <p:nvPicPr>
          <p:cNvPr id="483" name="Google Shape;483;g29e913e068331c2e_19"/>
          <p:cNvPicPr preferRelativeResize="0"/>
          <p:nvPr/>
        </p:nvPicPr>
        <p:blipFill>
          <a:blip r:embed="rId3">
            <a:alphaModFix/>
          </a:blip>
          <a:stretch>
            <a:fillRect/>
          </a:stretch>
        </p:blipFill>
        <p:spPr>
          <a:xfrm>
            <a:off x="5897150" y="2401613"/>
            <a:ext cx="6019800" cy="3800475"/>
          </a:xfrm>
          <a:prstGeom prst="rect">
            <a:avLst/>
          </a:prstGeom>
          <a:noFill/>
          <a:ln>
            <a:noFill/>
          </a:ln>
        </p:spPr>
      </p:pic>
      <p:pic>
        <p:nvPicPr>
          <p:cNvPr id="484" name="Google Shape;484;g29e913e068331c2e_19"/>
          <p:cNvPicPr preferRelativeResize="0"/>
          <p:nvPr/>
        </p:nvPicPr>
        <p:blipFill rotWithShape="1">
          <a:blip r:embed="rId4">
            <a:alphaModFix/>
          </a:blip>
          <a:srcRect b="0" l="14884" r="11613" t="0"/>
          <a:stretch/>
        </p:blipFill>
        <p:spPr>
          <a:xfrm>
            <a:off x="835850" y="2401625"/>
            <a:ext cx="4897575" cy="4206825"/>
          </a:xfrm>
          <a:prstGeom prst="rect">
            <a:avLst/>
          </a:prstGeom>
          <a:noFill/>
          <a:ln>
            <a:noFill/>
          </a:ln>
        </p:spPr>
      </p:pic>
      <p:pic>
        <p:nvPicPr>
          <p:cNvPr id="485" name="Google Shape;485;g29e913e068331c2e_19"/>
          <p:cNvPicPr preferRelativeResize="0"/>
          <p:nvPr/>
        </p:nvPicPr>
        <p:blipFill>
          <a:blip r:embed="rId5">
            <a:alphaModFix/>
          </a:blip>
          <a:stretch>
            <a:fillRect/>
          </a:stretch>
        </p:blipFill>
        <p:spPr>
          <a:xfrm>
            <a:off x="-5705000" y="0"/>
            <a:ext cx="4724400" cy="3800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b93e3ae8be_0_64"/>
          <p:cNvSpPr txBox="1"/>
          <p:nvPr>
            <p:ph type="title"/>
          </p:nvPr>
        </p:nvSpPr>
        <p:spPr>
          <a:xfrm>
            <a:off x="838200" y="200263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a:t>Déterminant - Pollution lumineuse/luminosité</a:t>
            </a:r>
            <a:endParaRPr/>
          </a:p>
        </p:txBody>
      </p:sp>
      <p:sp>
        <p:nvSpPr>
          <p:cNvPr id="492" name="Google Shape;492;g2b93e3ae8be_0_64"/>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3" name="Google Shape;493;g2b93e3ae8be_0_64"/>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 name="Google Shape;494;g2b93e3ae8be_0_64"/>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5" name="Google Shape;495;g2b93e3ae8be_0_64"/>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grpSp>
        <p:nvGrpSpPr>
          <p:cNvPr id="501" name="Google Shape;501;g2b93e3ae8be_0_53"/>
          <p:cNvGrpSpPr/>
          <p:nvPr/>
        </p:nvGrpSpPr>
        <p:grpSpPr>
          <a:xfrm>
            <a:off x="-4617" y="-1"/>
            <a:ext cx="12196566" cy="6858001"/>
            <a:chOff x="-4617" y="-1"/>
            <a:chExt cx="12196566" cy="6858001"/>
          </a:xfrm>
        </p:grpSpPr>
        <p:sp>
          <p:nvSpPr>
            <p:cNvPr id="502" name="Google Shape;502;g2b93e3ae8be_0_53"/>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3" name="Google Shape;503;g2b93e3ae8be_0_53"/>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4" name="Google Shape;504;g2b93e3ae8be_0_53"/>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5" name="Google Shape;505;g2b93e3ae8be_0_53"/>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06" name="Google Shape;506;g2b93e3ae8be_0_53"/>
          <p:cNvSpPr txBox="1"/>
          <p:nvPr>
            <p:ph type="title"/>
          </p:nvPr>
        </p:nvSpPr>
        <p:spPr>
          <a:xfrm>
            <a:off x="754900" y="656300"/>
            <a:ext cx="5807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Radiance</a:t>
            </a:r>
            <a:endParaRPr sz="3950">
              <a:latin typeface="Arial"/>
              <a:ea typeface="Arial"/>
              <a:cs typeface="Arial"/>
              <a:sym typeface="Arial"/>
            </a:endParaRPr>
          </a:p>
        </p:txBody>
      </p:sp>
      <p:pic>
        <p:nvPicPr>
          <p:cNvPr id="507" name="Google Shape;507;g2b93e3ae8be_0_53"/>
          <p:cNvPicPr preferRelativeResize="0"/>
          <p:nvPr/>
        </p:nvPicPr>
        <p:blipFill rotWithShape="1">
          <a:blip r:embed="rId3">
            <a:alphaModFix/>
          </a:blip>
          <a:srcRect b="4682" l="4847" r="10263" t="4391"/>
          <a:stretch/>
        </p:blipFill>
        <p:spPr>
          <a:xfrm>
            <a:off x="6480700" y="1175375"/>
            <a:ext cx="5452175" cy="4969977"/>
          </a:xfrm>
          <a:prstGeom prst="rect">
            <a:avLst/>
          </a:prstGeom>
          <a:noFill/>
          <a:ln>
            <a:noFill/>
          </a:ln>
        </p:spPr>
      </p:pic>
      <p:sp>
        <p:nvSpPr>
          <p:cNvPr id="508" name="Google Shape;508;g2b93e3ae8be_0_53"/>
          <p:cNvSpPr txBox="1"/>
          <p:nvPr>
            <p:ph idx="1" type="body"/>
          </p:nvPr>
        </p:nvSpPr>
        <p:spPr>
          <a:xfrm>
            <a:off x="378300" y="2210600"/>
            <a:ext cx="5915100" cy="3359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SzPts val="770"/>
              <a:buNone/>
            </a:pPr>
            <a:r>
              <a:rPr lang="en-US" sz="1810" u="sng"/>
              <a:t>Source</a:t>
            </a:r>
            <a:r>
              <a:rPr lang="en-US" sz="1810"/>
              <a:t> :</a:t>
            </a:r>
            <a:endParaRPr sz="1810"/>
          </a:p>
          <a:p>
            <a:pPr indent="0" lvl="0" marL="0" rtl="0" algn="l">
              <a:lnSpc>
                <a:spcPct val="115000"/>
              </a:lnSpc>
              <a:spcBef>
                <a:spcPts val="1000"/>
              </a:spcBef>
              <a:spcAft>
                <a:spcPts val="0"/>
              </a:spcAft>
              <a:buSzPts val="770"/>
              <a:buNone/>
            </a:pPr>
            <a:r>
              <a:t/>
            </a:r>
            <a:endParaRPr sz="700"/>
          </a:p>
          <a:p>
            <a:pPr indent="-343535" lvl="0" marL="457200" rtl="0" algn="l">
              <a:lnSpc>
                <a:spcPct val="115000"/>
              </a:lnSpc>
              <a:spcBef>
                <a:spcPts val="1000"/>
              </a:spcBef>
              <a:spcAft>
                <a:spcPts val="0"/>
              </a:spcAft>
              <a:buSzPts val="1810"/>
              <a:buChar char="-"/>
            </a:pPr>
            <a:r>
              <a:rPr lang="en-US" sz="1810"/>
              <a:t>Data in the form 1 GeoTiff file covering the world</a:t>
            </a:r>
            <a:endParaRPr sz="1810"/>
          </a:p>
          <a:p>
            <a:pPr indent="0" lvl="0" marL="0" rtl="0" algn="l">
              <a:lnSpc>
                <a:spcPct val="115000"/>
              </a:lnSpc>
              <a:spcBef>
                <a:spcPts val="1000"/>
              </a:spcBef>
              <a:spcAft>
                <a:spcPts val="0"/>
              </a:spcAft>
              <a:buSzPts val="770"/>
              <a:buNone/>
            </a:pPr>
            <a:r>
              <a:t/>
            </a:r>
            <a:endParaRPr sz="510"/>
          </a:p>
          <a:p>
            <a:pPr indent="0" lvl="0" marL="0" rtl="0" algn="l">
              <a:lnSpc>
                <a:spcPct val="115000"/>
              </a:lnSpc>
              <a:spcBef>
                <a:spcPts val="1000"/>
              </a:spcBef>
              <a:spcAft>
                <a:spcPts val="0"/>
              </a:spcAft>
              <a:buSzPts val="770"/>
              <a:buNone/>
            </a:pPr>
            <a:r>
              <a:rPr lang="en-US" sz="1810" u="sng"/>
              <a:t>Methodology</a:t>
            </a:r>
            <a:r>
              <a:rPr lang="en-US" sz="1810"/>
              <a:t> :</a:t>
            </a:r>
            <a:endParaRPr sz="1810"/>
          </a:p>
          <a:p>
            <a:pPr indent="-343535" lvl="0" marL="457200" rtl="0" algn="l">
              <a:lnSpc>
                <a:spcPct val="115000"/>
              </a:lnSpc>
              <a:spcBef>
                <a:spcPts val="1000"/>
              </a:spcBef>
              <a:spcAft>
                <a:spcPts val="0"/>
              </a:spcAft>
              <a:buSzPts val="1810"/>
              <a:buChar char="●"/>
            </a:pPr>
            <a:r>
              <a:rPr lang="en-US" sz="1810"/>
              <a:t>Crop the World Tiff file to France by using a France shapefile from the EU Environment Agency</a:t>
            </a:r>
            <a:endParaRPr sz="1810"/>
          </a:p>
          <a:p>
            <a:pPr indent="-343535" lvl="0" marL="457200" rtl="0" algn="l">
              <a:lnSpc>
                <a:spcPct val="115000"/>
              </a:lnSpc>
              <a:spcBef>
                <a:spcPts val="0"/>
              </a:spcBef>
              <a:spcAft>
                <a:spcPts val="0"/>
              </a:spcAft>
              <a:buSzPts val="1810"/>
              <a:buChar char="●"/>
            </a:pPr>
            <a:r>
              <a:rPr lang="en-US" sz="1810"/>
              <a:t>Extract value and coordinate from each pixel </a:t>
            </a:r>
            <a:endParaRPr sz="1810"/>
          </a:p>
          <a:p>
            <a:pPr indent="-343535" lvl="0" marL="457200" rtl="0" algn="l">
              <a:lnSpc>
                <a:spcPct val="115000"/>
              </a:lnSpc>
              <a:spcBef>
                <a:spcPts val="0"/>
              </a:spcBef>
              <a:spcAft>
                <a:spcPts val="0"/>
              </a:spcAft>
              <a:buSzPts val="1810"/>
              <a:buChar char="●"/>
            </a:pPr>
            <a:r>
              <a:rPr lang="en-US" sz="1810"/>
              <a:t>Downloaded shapefiles from INSEE for each scale → fill those pixels in each polygons and take the mean value</a:t>
            </a:r>
            <a:endParaRPr sz="1810"/>
          </a:p>
          <a:p>
            <a:pPr indent="-343535" lvl="0" marL="457200" rtl="0" algn="l">
              <a:lnSpc>
                <a:spcPct val="115000"/>
              </a:lnSpc>
              <a:spcBef>
                <a:spcPts val="0"/>
              </a:spcBef>
              <a:spcAft>
                <a:spcPts val="0"/>
              </a:spcAft>
              <a:buSzPts val="1810"/>
              <a:buChar char="●"/>
            </a:pPr>
            <a:r>
              <a:rPr lang="en-US" sz="1810"/>
              <a:t>Using tmap package (R) we plot our radiance indicator for each scale</a:t>
            </a:r>
            <a:endParaRPr sz="1810"/>
          </a:p>
          <a:p>
            <a:pPr indent="0" lvl="0" marL="0" rtl="0" algn="l">
              <a:lnSpc>
                <a:spcPct val="115000"/>
              </a:lnSpc>
              <a:spcBef>
                <a:spcPts val="1000"/>
              </a:spcBef>
              <a:spcAft>
                <a:spcPts val="0"/>
              </a:spcAft>
              <a:buSzPts val="770"/>
              <a:buNone/>
            </a:pPr>
            <a:r>
              <a:t/>
            </a:r>
            <a:endParaRPr sz="1810"/>
          </a:p>
        </p:txBody>
      </p:sp>
      <p:pic>
        <p:nvPicPr>
          <p:cNvPr id="509" name="Google Shape;509;g2b93e3ae8be_0_53"/>
          <p:cNvPicPr preferRelativeResize="0"/>
          <p:nvPr/>
        </p:nvPicPr>
        <p:blipFill rotWithShape="1">
          <a:blip r:embed="rId4">
            <a:alphaModFix/>
          </a:blip>
          <a:srcRect b="0" l="0" r="0" t="0"/>
          <a:stretch/>
        </p:blipFill>
        <p:spPr>
          <a:xfrm>
            <a:off x="1400225" y="2100875"/>
            <a:ext cx="891776" cy="624425"/>
          </a:xfrm>
          <a:prstGeom prst="rect">
            <a:avLst/>
          </a:prstGeom>
          <a:noFill/>
          <a:ln>
            <a:noFill/>
          </a:ln>
        </p:spPr>
      </p:pic>
      <p:pic>
        <p:nvPicPr>
          <p:cNvPr id="510" name="Google Shape;510;g2b93e3ae8be_0_53"/>
          <p:cNvPicPr preferRelativeResize="0"/>
          <p:nvPr/>
        </p:nvPicPr>
        <p:blipFill rotWithShape="1">
          <a:blip r:embed="rId5">
            <a:alphaModFix/>
          </a:blip>
          <a:srcRect b="0" l="0" r="0" t="0"/>
          <a:stretch/>
        </p:blipFill>
        <p:spPr>
          <a:xfrm>
            <a:off x="2473275" y="2100875"/>
            <a:ext cx="3224468" cy="624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g2b93e3ae8be_0_80"/>
          <p:cNvGrpSpPr/>
          <p:nvPr/>
        </p:nvGrpSpPr>
        <p:grpSpPr>
          <a:xfrm>
            <a:off x="-4617" y="-1"/>
            <a:ext cx="12196566" cy="6858001"/>
            <a:chOff x="-4617" y="-1"/>
            <a:chExt cx="12196566" cy="6858001"/>
          </a:xfrm>
        </p:grpSpPr>
        <p:sp>
          <p:nvSpPr>
            <p:cNvPr id="517" name="Google Shape;517;g2b93e3ae8be_0_8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8" name="Google Shape;518;g2b93e3ae8be_0_8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 name="Google Shape;519;g2b93e3ae8be_0_8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0" name="Google Shape;520;g2b93e3ae8be_0_8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21" name="Google Shape;521;g2b93e3ae8be_0_80"/>
          <p:cNvSpPr txBox="1"/>
          <p:nvPr>
            <p:ph type="title"/>
          </p:nvPr>
        </p:nvSpPr>
        <p:spPr>
          <a:xfrm>
            <a:off x="754900" y="656300"/>
            <a:ext cx="5807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Radiance</a:t>
            </a:r>
            <a:endParaRPr sz="3950">
              <a:latin typeface="Arial"/>
              <a:ea typeface="Arial"/>
              <a:cs typeface="Arial"/>
              <a:sym typeface="Arial"/>
            </a:endParaRPr>
          </a:p>
        </p:txBody>
      </p:sp>
      <p:sp>
        <p:nvSpPr>
          <p:cNvPr id="522" name="Google Shape;522;g2b93e3ae8be_0_80"/>
          <p:cNvSpPr txBox="1"/>
          <p:nvPr/>
        </p:nvSpPr>
        <p:spPr>
          <a:xfrm>
            <a:off x="754900" y="2220075"/>
            <a:ext cx="10573200" cy="40020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700"/>
              <a:buFont typeface="Arial"/>
              <a:buNone/>
            </a:pPr>
            <a:r>
              <a:rPr b="1" i="0" lang="en-US" sz="1800" u="sng" cap="none" strike="noStrike">
                <a:solidFill>
                  <a:schemeClr val="dk1"/>
                </a:solidFill>
                <a:latin typeface="Calibri"/>
                <a:ea typeface="Calibri"/>
                <a:cs typeface="Calibri"/>
                <a:sym typeface="Calibri"/>
              </a:rPr>
              <a:t>Description of the indicator: </a:t>
            </a:r>
            <a:endParaRPr b="1" i="0" sz="1800" u="sng" cap="none" strike="noStrike">
              <a:solidFill>
                <a:schemeClr val="dk1"/>
              </a:solidFill>
              <a:latin typeface="Calibri"/>
              <a:ea typeface="Calibri"/>
              <a:cs typeface="Calibri"/>
              <a:sym typeface="Calibri"/>
            </a:endParaRPr>
          </a:p>
          <a:p>
            <a:pPr indent="0" lvl="0" marL="0" marR="0" rtl="0" algn="l">
              <a:lnSpc>
                <a:spcPct val="200000"/>
              </a:lnSpc>
              <a:spcBef>
                <a:spcPts val="0"/>
              </a:spcBef>
              <a:spcAft>
                <a:spcPts val="0"/>
              </a:spcAft>
              <a:buClr>
                <a:srgbClr val="000000"/>
              </a:buClr>
              <a:buSzPts val="600"/>
              <a:buFont typeface="Arial"/>
              <a:buNone/>
            </a:pPr>
            <a:r>
              <a:t/>
            </a:r>
            <a:endParaRPr b="0" i="0" sz="700" u="none" cap="none" strike="noStrike">
              <a:solidFill>
                <a:schemeClr val="dk1"/>
              </a:solidFill>
              <a:latin typeface="Calibri"/>
              <a:ea typeface="Calibri"/>
              <a:cs typeface="Calibri"/>
              <a:sym typeface="Calibri"/>
            </a:endParaRPr>
          </a:p>
          <a:p>
            <a:pPr indent="-342900" lvl="0" marL="457200" marR="0" rtl="0" algn="l">
              <a:lnSpc>
                <a:spcPct val="2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Artificial night sky brightness </a:t>
            </a:r>
            <a:r>
              <a:rPr lang="en-US" sz="18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microcandelas per square meter (mcd/m^2)</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342900" lvl="0" marL="457200" marR="0" rtl="0" algn="l">
              <a:lnSpc>
                <a:spcPct val="2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Ratio of artificial to natural sky brightness, focusing solely on artificial lighting</a:t>
            </a:r>
            <a:endParaRPr sz="1800">
              <a:solidFill>
                <a:schemeClr val="dk1"/>
              </a:solidFill>
              <a:latin typeface="Calibri"/>
              <a:ea typeface="Calibri"/>
              <a:cs typeface="Calibri"/>
              <a:sym typeface="Calibri"/>
            </a:endParaRPr>
          </a:p>
          <a:p>
            <a:pPr indent="-342900" lvl="0" marL="457200" rtl="0" algn="l">
              <a:lnSpc>
                <a:spcPct val="2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Ratios range 0 to 11 → areas with no light pollution to those with pollution 11 times above natural levels</a:t>
            </a:r>
            <a:endParaRPr sz="1800">
              <a:solidFill>
                <a:schemeClr val="dk1"/>
              </a:solidFill>
              <a:latin typeface="Calibri"/>
              <a:ea typeface="Calibri"/>
              <a:cs typeface="Calibri"/>
              <a:sym typeface="Calibri"/>
            </a:endParaRPr>
          </a:p>
          <a:p>
            <a:pPr indent="-342900" lvl="0" marL="457200" marR="0" rtl="0" algn="l">
              <a:lnSpc>
                <a:spcPct val="2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Iris, Communes, Departments, and Regions scale available</a:t>
            </a:r>
            <a:endParaRPr sz="1800">
              <a:solidFill>
                <a:schemeClr val="dk1"/>
              </a:solidFill>
              <a:latin typeface="Calibri"/>
              <a:ea typeface="Calibri"/>
              <a:cs typeface="Calibri"/>
              <a:sym typeface="Calibri"/>
            </a:endParaRPr>
          </a:p>
          <a:p>
            <a:pPr indent="-342900" lvl="0" marL="457200" rtl="0" algn="l">
              <a:lnSpc>
                <a:spcPct val="2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a:t>
            </a:r>
            <a:r>
              <a:rPr lang="en-US" sz="1800">
                <a:solidFill>
                  <a:schemeClr val="dk1"/>
                </a:solidFill>
                <a:latin typeface="Calibri"/>
                <a:ea typeface="Calibri"/>
                <a:cs typeface="Calibri"/>
                <a:sym typeface="Calibri"/>
              </a:rPr>
              <a:t>ased on 2015 data</a:t>
            </a:r>
            <a:endParaRPr sz="1800">
              <a:solidFill>
                <a:schemeClr val="dk1"/>
              </a:solidFill>
              <a:latin typeface="Calibri"/>
              <a:ea typeface="Calibri"/>
              <a:cs typeface="Calibri"/>
              <a:sym typeface="Calibri"/>
            </a:endParaRPr>
          </a:p>
          <a:p>
            <a:pPr indent="0" lvl="0" marL="0" marR="0" rtl="0" algn="l">
              <a:lnSpc>
                <a:spcPct val="200000"/>
              </a:lnSpc>
              <a:spcBef>
                <a:spcPts val="0"/>
              </a:spcBef>
              <a:spcAft>
                <a:spcPts val="0"/>
              </a:spcAft>
              <a:buClr>
                <a:srgbClr val="000000"/>
              </a:buClr>
              <a:buSzPts val="17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pSp>
        <p:nvGrpSpPr>
          <p:cNvPr id="528" name="Google Shape;528;g2bcde5b250d_0_6"/>
          <p:cNvGrpSpPr/>
          <p:nvPr/>
        </p:nvGrpSpPr>
        <p:grpSpPr>
          <a:xfrm>
            <a:off x="-4617" y="-1"/>
            <a:ext cx="12196566" cy="6858001"/>
            <a:chOff x="-4617" y="-1"/>
            <a:chExt cx="12196566" cy="6858001"/>
          </a:xfrm>
        </p:grpSpPr>
        <p:sp>
          <p:nvSpPr>
            <p:cNvPr id="529" name="Google Shape;529;g2bcde5b250d_0_6"/>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0" name="Google Shape;530;g2bcde5b250d_0_6"/>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g2bcde5b250d_0_6"/>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g2bcde5b250d_0_6"/>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533" name="Google Shape;533;g2bcde5b250d_0_6"/>
          <p:cNvPicPr preferRelativeResize="0"/>
          <p:nvPr/>
        </p:nvPicPr>
        <p:blipFill>
          <a:blip r:embed="rId3">
            <a:alphaModFix/>
          </a:blip>
          <a:stretch>
            <a:fillRect/>
          </a:stretch>
        </p:blipFill>
        <p:spPr>
          <a:xfrm>
            <a:off x="1625713" y="169663"/>
            <a:ext cx="8935900" cy="65186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g2b93e3ae8be_0_101"/>
          <p:cNvPicPr preferRelativeResize="0"/>
          <p:nvPr/>
        </p:nvPicPr>
        <p:blipFill rotWithShape="1">
          <a:blip r:embed="rId3">
            <a:alphaModFix/>
          </a:blip>
          <a:srcRect b="0" l="0" r="0" t="0"/>
          <a:stretch/>
        </p:blipFill>
        <p:spPr>
          <a:xfrm>
            <a:off x="7080500" y="1149200"/>
            <a:ext cx="4350527" cy="4842025"/>
          </a:xfrm>
          <a:prstGeom prst="rect">
            <a:avLst/>
          </a:prstGeom>
          <a:noFill/>
          <a:ln>
            <a:noFill/>
          </a:ln>
        </p:spPr>
      </p:pic>
      <p:grpSp>
        <p:nvGrpSpPr>
          <p:cNvPr id="540" name="Google Shape;540;g2b93e3ae8be_0_101"/>
          <p:cNvGrpSpPr/>
          <p:nvPr/>
        </p:nvGrpSpPr>
        <p:grpSpPr>
          <a:xfrm>
            <a:off x="-4617" y="-1"/>
            <a:ext cx="12196566" cy="6858001"/>
            <a:chOff x="-4617" y="-1"/>
            <a:chExt cx="12196566" cy="6858001"/>
          </a:xfrm>
        </p:grpSpPr>
        <p:sp>
          <p:nvSpPr>
            <p:cNvPr id="541" name="Google Shape;541;g2b93e3ae8be_0_101"/>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2" name="Google Shape;542;g2b93e3ae8be_0_101"/>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g2b93e3ae8be_0_101"/>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4" name="Google Shape;544;g2b93e3ae8be_0_101"/>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45" name="Google Shape;545;g2b93e3ae8be_0_101"/>
          <p:cNvSpPr txBox="1"/>
          <p:nvPr/>
        </p:nvSpPr>
        <p:spPr>
          <a:xfrm>
            <a:off x="8147300" y="5991225"/>
            <a:ext cx="2632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3D85C6"/>
                </a:solidFill>
                <a:latin typeface="Calibri"/>
                <a:ea typeface="Calibri"/>
                <a:cs typeface="Calibri"/>
                <a:sym typeface="Calibri"/>
                <a:hlinkClick r:id="rId4">
                  <a:extLst>
                    <a:ext uri="{A12FA001-AC4F-418D-AE19-62706E023703}">
                      <ahyp:hlinkClr val="tx"/>
                    </a:ext>
                  </a:extLst>
                </a:hlinkClick>
              </a:rPr>
              <a:t>paper that presented this data</a:t>
            </a:r>
            <a:endParaRPr b="0" i="0" sz="1200" u="none" cap="none" strike="noStrike">
              <a:solidFill>
                <a:srgbClr val="3D85C6"/>
              </a:solidFill>
              <a:latin typeface="Calibri"/>
              <a:ea typeface="Calibri"/>
              <a:cs typeface="Calibri"/>
              <a:sym typeface="Calibri"/>
            </a:endParaRPr>
          </a:p>
        </p:txBody>
      </p:sp>
      <p:sp>
        <p:nvSpPr>
          <p:cNvPr id="546" name="Google Shape;546;g2b93e3ae8be_0_101"/>
          <p:cNvSpPr txBox="1"/>
          <p:nvPr>
            <p:ph type="title"/>
          </p:nvPr>
        </p:nvSpPr>
        <p:spPr>
          <a:xfrm>
            <a:off x="754900" y="656300"/>
            <a:ext cx="5807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Radiance</a:t>
            </a:r>
            <a:endParaRPr sz="3950">
              <a:latin typeface="Arial"/>
              <a:ea typeface="Arial"/>
              <a:cs typeface="Arial"/>
              <a:sym typeface="Arial"/>
            </a:endParaRPr>
          </a:p>
        </p:txBody>
      </p:sp>
      <p:sp>
        <p:nvSpPr>
          <p:cNvPr id="547" name="Google Shape;547;g2b93e3ae8be_0_101"/>
          <p:cNvSpPr txBox="1"/>
          <p:nvPr/>
        </p:nvSpPr>
        <p:spPr>
          <a:xfrm>
            <a:off x="754900" y="2401700"/>
            <a:ext cx="5612100" cy="3424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sng" cap="none" strike="noStrike">
                <a:solidFill>
                  <a:schemeClr val="dk1"/>
                </a:solidFill>
                <a:latin typeface="Calibri"/>
                <a:ea typeface="Calibri"/>
                <a:cs typeface="Calibri"/>
                <a:sym typeface="Calibri"/>
              </a:rPr>
              <a:t>Concerns with / limitations of indicator:</a:t>
            </a:r>
            <a:r>
              <a:rPr b="0" i="0" lang="en-US" sz="1800" u="sng" cap="none" strike="noStrike">
                <a:solidFill>
                  <a:schemeClr val="dk1"/>
                </a:solidFill>
                <a:latin typeface="Calibri"/>
                <a:ea typeface="Calibri"/>
                <a:cs typeface="Calibri"/>
                <a:sym typeface="Calibri"/>
              </a:rPr>
              <a:t> </a:t>
            </a:r>
            <a:endParaRPr b="0" i="0" sz="1800" u="sng"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700"/>
              <a:buFont typeface="Arial"/>
              <a:buNone/>
            </a:pPr>
            <a:r>
              <a:t/>
            </a:r>
            <a:endParaRPr b="0" i="0" sz="7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Same as other indicators, Iris level is the minimum coverage chosen for visualisation concerns</a:t>
            </a:r>
            <a:endParaRPr b="0" i="0" sz="1800" u="none" cap="none" strike="noStrike">
              <a:solidFill>
                <a:schemeClr val="dk1"/>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Visualisation intervals of data are chosen arbitrarily but based on some sources</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b91748b218_1_24"/>
          <p:cNvSpPr txBox="1"/>
          <p:nvPr>
            <p:ph type="title"/>
          </p:nvPr>
        </p:nvSpPr>
        <p:spPr>
          <a:xfrm>
            <a:off x="838200" y="216528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a:t>Determinant - Physical and sports activities</a:t>
            </a:r>
            <a:endParaRPr/>
          </a:p>
        </p:txBody>
      </p:sp>
      <p:sp>
        <p:nvSpPr>
          <p:cNvPr id="554" name="Google Shape;554;g2b91748b218_1_24"/>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5" name="Google Shape;555;g2b91748b218_1_24"/>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g2b91748b218_1_24"/>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g2b91748b218_1_24"/>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2b91748b218_1_0"/>
          <p:cNvSpPr txBox="1"/>
          <p:nvPr>
            <p:ph idx="1" type="body"/>
          </p:nvPr>
        </p:nvSpPr>
        <p:spPr>
          <a:xfrm>
            <a:off x="703600" y="2289450"/>
            <a:ext cx="5712600" cy="38433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0000"/>
              </a:lnSpc>
              <a:spcBef>
                <a:spcPts val="1000"/>
              </a:spcBef>
              <a:spcAft>
                <a:spcPts val="0"/>
              </a:spcAft>
              <a:buSzPct val="98996"/>
              <a:buNone/>
            </a:pPr>
            <a:r>
              <a:rPr b="1" lang="en-US" sz="7273" u="sng"/>
              <a:t>First step : Create isochrones</a:t>
            </a:r>
            <a:endParaRPr b="1" sz="7273" u="sng"/>
          </a:p>
          <a:p>
            <a:pPr indent="0" lvl="0" marL="0" rtl="0" algn="l">
              <a:lnSpc>
                <a:spcPct val="100000"/>
              </a:lnSpc>
              <a:spcBef>
                <a:spcPts val="1000"/>
              </a:spcBef>
              <a:spcAft>
                <a:spcPts val="0"/>
              </a:spcAft>
              <a:buSzPct val="98996"/>
              <a:buNone/>
            </a:pPr>
            <a:r>
              <a:t/>
            </a:r>
            <a:endParaRPr sz="7273"/>
          </a:p>
          <a:p>
            <a:pPr indent="-344075" lvl="0" marL="457200" rtl="0" algn="l">
              <a:lnSpc>
                <a:spcPct val="100000"/>
              </a:lnSpc>
              <a:spcBef>
                <a:spcPts val="1000"/>
              </a:spcBef>
              <a:spcAft>
                <a:spcPts val="0"/>
              </a:spcAft>
              <a:buSzPct val="100000"/>
              <a:buChar char="●"/>
            </a:pPr>
            <a:r>
              <a:rPr lang="en-US" sz="7273"/>
              <a:t>Calculate commune centroids</a:t>
            </a:r>
            <a:endParaRPr sz="7273"/>
          </a:p>
          <a:p>
            <a:pPr indent="0" lvl="0" marL="457200" rtl="0" algn="l">
              <a:lnSpc>
                <a:spcPct val="100000"/>
              </a:lnSpc>
              <a:spcBef>
                <a:spcPts val="1000"/>
              </a:spcBef>
              <a:spcAft>
                <a:spcPts val="0"/>
              </a:spcAft>
              <a:buSzPct val="98996"/>
              <a:buNone/>
            </a:pPr>
            <a:r>
              <a:t/>
            </a:r>
            <a:endParaRPr sz="7273"/>
          </a:p>
          <a:p>
            <a:pPr indent="-344075" lvl="0" marL="457200" rtl="0" algn="l">
              <a:lnSpc>
                <a:spcPct val="100000"/>
              </a:lnSpc>
              <a:spcBef>
                <a:spcPts val="1000"/>
              </a:spcBef>
              <a:spcAft>
                <a:spcPts val="0"/>
              </a:spcAft>
              <a:buSzPct val="100000"/>
              <a:buChar char="●"/>
            </a:pPr>
            <a:r>
              <a:rPr lang="en-US" sz="7273"/>
              <a:t>Calculate the area within a 15-minute drive from the centroid</a:t>
            </a:r>
            <a:endParaRPr sz="7273"/>
          </a:p>
          <a:p>
            <a:pPr indent="0" lvl="0" marL="0" rtl="0" algn="l">
              <a:lnSpc>
                <a:spcPct val="100000"/>
              </a:lnSpc>
              <a:spcBef>
                <a:spcPts val="1000"/>
              </a:spcBef>
              <a:spcAft>
                <a:spcPts val="0"/>
              </a:spcAft>
              <a:buSzPct val="98996"/>
              <a:buNone/>
            </a:pPr>
            <a:r>
              <a:t/>
            </a:r>
            <a:endParaRPr sz="7273"/>
          </a:p>
          <a:p>
            <a:pPr indent="-344075" lvl="0" marL="457200" rtl="0" algn="l">
              <a:lnSpc>
                <a:spcPct val="100000"/>
              </a:lnSpc>
              <a:spcBef>
                <a:spcPts val="1000"/>
              </a:spcBef>
              <a:spcAft>
                <a:spcPts val="0"/>
              </a:spcAft>
              <a:buSzPct val="100000"/>
              <a:buChar char="➔"/>
            </a:pPr>
            <a:r>
              <a:rPr lang="en-US" sz="7273"/>
              <a:t>Using </a:t>
            </a:r>
            <a:r>
              <a:rPr b="1" lang="en-US" sz="7273"/>
              <a:t>Open Source Routing Machine (OSMR)</a:t>
            </a:r>
            <a:r>
              <a:rPr lang="en-US" sz="7273"/>
              <a:t> : calculating reel  travel time by road </a:t>
            </a:r>
            <a:endParaRPr sz="7273"/>
          </a:p>
          <a:p>
            <a:pPr indent="0" lvl="0" marL="457200" rtl="0" algn="l">
              <a:lnSpc>
                <a:spcPct val="100000"/>
              </a:lnSpc>
              <a:spcBef>
                <a:spcPts val="1000"/>
              </a:spcBef>
              <a:spcAft>
                <a:spcPts val="0"/>
              </a:spcAft>
              <a:buNone/>
            </a:pPr>
            <a:r>
              <a:rPr lang="en-US" sz="7273"/>
              <a:t>(by car, off-peak)</a:t>
            </a:r>
            <a:endParaRPr sz="7273"/>
          </a:p>
          <a:p>
            <a:pPr indent="0" lvl="0" marL="0" rtl="0" algn="l">
              <a:lnSpc>
                <a:spcPct val="100000"/>
              </a:lnSpc>
              <a:spcBef>
                <a:spcPts val="1000"/>
              </a:spcBef>
              <a:spcAft>
                <a:spcPts val="0"/>
              </a:spcAft>
              <a:buSzPct val="378947"/>
              <a:buNone/>
            </a:pPr>
            <a:r>
              <a:t/>
            </a:r>
            <a:endParaRPr sz="1900"/>
          </a:p>
          <a:p>
            <a:pPr indent="0" lvl="0" marL="0" rtl="0" algn="l">
              <a:lnSpc>
                <a:spcPct val="100000"/>
              </a:lnSpc>
              <a:spcBef>
                <a:spcPts val="1000"/>
              </a:spcBef>
              <a:spcAft>
                <a:spcPts val="0"/>
              </a:spcAft>
              <a:buSzPct val="378947"/>
              <a:buNone/>
            </a:pPr>
            <a:r>
              <a:t/>
            </a:r>
            <a:endParaRPr sz="1900" u="sng"/>
          </a:p>
        </p:txBody>
      </p:sp>
      <p:pic>
        <p:nvPicPr>
          <p:cNvPr id="564" name="Google Shape;564;g2b91748b218_1_0"/>
          <p:cNvPicPr preferRelativeResize="0"/>
          <p:nvPr/>
        </p:nvPicPr>
        <p:blipFill rotWithShape="1">
          <a:blip r:embed="rId3">
            <a:alphaModFix/>
          </a:blip>
          <a:srcRect b="0" l="0" r="0" t="0"/>
          <a:stretch/>
        </p:blipFill>
        <p:spPr>
          <a:xfrm>
            <a:off x="7131400" y="1898937"/>
            <a:ext cx="4286768" cy="4061137"/>
          </a:xfrm>
          <a:prstGeom prst="rect">
            <a:avLst/>
          </a:prstGeom>
          <a:noFill/>
          <a:ln>
            <a:noFill/>
          </a:ln>
        </p:spPr>
      </p:pic>
      <p:grpSp>
        <p:nvGrpSpPr>
          <p:cNvPr id="565" name="Google Shape;565;g2b91748b218_1_0"/>
          <p:cNvGrpSpPr/>
          <p:nvPr/>
        </p:nvGrpSpPr>
        <p:grpSpPr>
          <a:xfrm>
            <a:off x="-4617" y="-1"/>
            <a:ext cx="12196566" cy="6858001"/>
            <a:chOff x="-4617" y="-1"/>
            <a:chExt cx="12196566" cy="6858001"/>
          </a:xfrm>
        </p:grpSpPr>
        <p:sp>
          <p:nvSpPr>
            <p:cNvPr id="566" name="Google Shape;566;g2b91748b218_1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g2b91748b218_1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8" name="Google Shape;568;g2b91748b218_1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9" name="Google Shape;569;g2b91748b218_1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70" name="Google Shape;570;g2b91748b218_1_0"/>
          <p:cNvSpPr txBox="1"/>
          <p:nvPr>
            <p:ph type="title"/>
          </p:nvPr>
        </p:nvSpPr>
        <p:spPr>
          <a:xfrm>
            <a:off x="703600" y="735875"/>
            <a:ext cx="104655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ts val="802"/>
              <a:buFont typeface="Arial"/>
              <a:buNone/>
            </a:pPr>
            <a:r>
              <a:rPr lang="en-US" sz="3650">
                <a:latin typeface="Arial"/>
                <a:ea typeface="Arial"/>
                <a:cs typeface="Arial"/>
                <a:sym typeface="Arial"/>
              </a:rPr>
              <a:t>Indicateur: Nombre d’infrastructures sportives accessibles à 15 minutes en voiture</a:t>
            </a:r>
            <a:endParaRPr sz="3650">
              <a:latin typeface="Arial"/>
              <a:ea typeface="Arial"/>
              <a:cs typeface="Arial"/>
              <a:sym typeface="Arial"/>
            </a:endParaRPr>
          </a:p>
          <a:p>
            <a:pPr indent="0" lvl="0" marL="0" rtl="0" algn="l">
              <a:lnSpc>
                <a:spcPct val="90000"/>
              </a:lnSpc>
              <a:spcBef>
                <a:spcPts val="0"/>
              </a:spcBef>
              <a:spcAft>
                <a:spcPts val="0"/>
              </a:spcAft>
              <a:buSzPct val="32565"/>
              <a:buNone/>
            </a:pPr>
            <a:r>
              <a:t/>
            </a:r>
            <a:endParaRPr b="1" sz="3040"/>
          </a:p>
        </p:txBody>
      </p:sp>
      <p:sp>
        <p:nvSpPr>
          <p:cNvPr id="571" name="Google Shape;571;g2b91748b218_1_0"/>
          <p:cNvSpPr txBox="1"/>
          <p:nvPr/>
        </p:nvSpPr>
        <p:spPr>
          <a:xfrm>
            <a:off x="7265925" y="6132750"/>
            <a:ext cx="3423900" cy="6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900">
                <a:solidFill>
                  <a:srgbClr val="999999"/>
                </a:solidFill>
                <a:latin typeface="Calibri"/>
                <a:ea typeface="Calibri"/>
                <a:cs typeface="Calibri"/>
                <a:sym typeface="Calibri"/>
              </a:rPr>
              <a:t>Example : Palaiseau isochrone, 15 minutes by car </a:t>
            </a:r>
            <a:endParaRPr i="1" sz="1700">
              <a:solidFill>
                <a:srgbClr val="999999"/>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2b91748b218_1_80"/>
          <p:cNvSpPr txBox="1"/>
          <p:nvPr/>
        </p:nvSpPr>
        <p:spPr>
          <a:xfrm>
            <a:off x="556475" y="6239325"/>
            <a:ext cx="9513600" cy="61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0"/>
              </a:spcAft>
              <a:buClr>
                <a:schemeClr val="dk1"/>
              </a:buClr>
              <a:buSzPts val="1100"/>
              <a:buFont typeface="Arial"/>
              <a:buNone/>
            </a:pPr>
            <a:r>
              <a:rPr b="0" i="1" lang="en-US" sz="1600" u="none" cap="none" strike="noStrike">
                <a:solidFill>
                  <a:schemeClr val="dk1"/>
                </a:solidFill>
                <a:highlight>
                  <a:srgbClr val="FFFFFF"/>
                </a:highlight>
                <a:latin typeface="Arial"/>
                <a:ea typeface="Arial"/>
                <a:cs typeface="Arial"/>
                <a:sym typeface="Arial"/>
              </a:rPr>
              <a:t>Source : Recensement des équipements sportifs, espaces et sites de pratiques. Ministère des Sports.</a:t>
            </a:r>
            <a:endParaRPr b="0" i="1" sz="16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60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78" name="Google Shape;578;g2b91748b218_1_80"/>
          <p:cNvSpPr txBox="1"/>
          <p:nvPr>
            <p:ph idx="1" type="body"/>
          </p:nvPr>
        </p:nvSpPr>
        <p:spPr>
          <a:xfrm>
            <a:off x="703600" y="2209950"/>
            <a:ext cx="10966800" cy="354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SzPts val="1800"/>
              <a:buNone/>
            </a:pPr>
            <a:r>
              <a:rPr b="1" lang="en-US" sz="2000" u="sng"/>
              <a:t>Second step : Calculate the number of sports infrastructures within the isochrone</a:t>
            </a:r>
            <a:endParaRPr b="1" sz="2000" u="sng"/>
          </a:p>
          <a:p>
            <a:pPr indent="0" lvl="0" marL="0" rtl="0" algn="l">
              <a:lnSpc>
                <a:spcPct val="115000"/>
              </a:lnSpc>
              <a:spcBef>
                <a:spcPts val="1000"/>
              </a:spcBef>
              <a:spcAft>
                <a:spcPts val="0"/>
              </a:spcAft>
              <a:buNone/>
            </a:pPr>
            <a:r>
              <a:rPr lang="en-US" sz="2000"/>
              <a:t>Data : GPS coordinates of all sports infrastructures → 1 point = 1 infrastructure</a:t>
            </a:r>
            <a:endParaRPr sz="2000"/>
          </a:p>
          <a:p>
            <a:pPr indent="0" lvl="0" marL="0" rtl="0" algn="l">
              <a:lnSpc>
                <a:spcPct val="115000"/>
              </a:lnSpc>
              <a:spcBef>
                <a:spcPts val="100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Sum the number of infrastructure present in the isochrone </a:t>
            </a:r>
            <a:endParaRPr sz="2000"/>
          </a:p>
          <a:p>
            <a:pPr indent="0" lvl="0" marL="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Link the isochrone to the commune </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Cut into deciles  for visualization</a:t>
            </a:r>
            <a:endParaRPr sz="2000"/>
          </a:p>
        </p:txBody>
      </p:sp>
      <p:sp>
        <p:nvSpPr>
          <p:cNvPr id="579" name="Google Shape;579;g2b91748b218_1_80"/>
          <p:cNvSpPr txBox="1"/>
          <p:nvPr>
            <p:ph type="title"/>
          </p:nvPr>
        </p:nvSpPr>
        <p:spPr>
          <a:xfrm>
            <a:off x="703600" y="735875"/>
            <a:ext cx="104655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ts val="802"/>
              <a:buFont typeface="Arial"/>
              <a:buNone/>
            </a:pPr>
            <a:r>
              <a:rPr lang="en-US" sz="3650">
                <a:latin typeface="Arial"/>
                <a:ea typeface="Arial"/>
                <a:cs typeface="Arial"/>
                <a:sym typeface="Arial"/>
              </a:rPr>
              <a:t>Indicateur: Nombre d’infrastructures sportives accessibles à 15 minutes en voiture</a:t>
            </a:r>
            <a:endParaRPr sz="3650">
              <a:latin typeface="Arial"/>
              <a:ea typeface="Arial"/>
              <a:cs typeface="Arial"/>
              <a:sym typeface="Arial"/>
            </a:endParaRPr>
          </a:p>
          <a:p>
            <a:pPr indent="0" lvl="0" marL="0" rtl="0" algn="l">
              <a:lnSpc>
                <a:spcPct val="90000"/>
              </a:lnSpc>
              <a:spcBef>
                <a:spcPts val="0"/>
              </a:spcBef>
              <a:spcAft>
                <a:spcPts val="0"/>
              </a:spcAft>
              <a:buSzPct val="32565"/>
              <a:buNone/>
            </a:pPr>
            <a:r>
              <a:t/>
            </a:r>
            <a:endParaRPr b="1" sz="3040"/>
          </a:p>
        </p:txBody>
      </p:sp>
      <p:grpSp>
        <p:nvGrpSpPr>
          <p:cNvPr id="580" name="Google Shape;580;g2b91748b218_1_80"/>
          <p:cNvGrpSpPr/>
          <p:nvPr/>
        </p:nvGrpSpPr>
        <p:grpSpPr>
          <a:xfrm>
            <a:off x="-4617" y="-1"/>
            <a:ext cx="12196566" cy="6858001"/>
            <a:chOff x="-4617" y="-1"/>
            <a:chExt cx="12196566" cy="6858001"/>
          </a:xfrm>
        </p:grpSpPr>
        <p:sp>
          <p:nvSpPr>
            <p:cNvPr id="581" name="Google Shape;581;g2b91748b218_1_8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2" name="Google Shape;582;g2b91748b218_1_8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3" name="Google Shape;583;g2b91748b218_1_8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4" name="Google Shape;584;g2b91748b218_1_8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g2b91748b218_1_109"/>
          <p:cNvPicPr preferRelativeResize="0"/>
          <p:nvPr/>
        </p:nvPicPr>
        <p:blipFill rotWithShape="1">
          <a:blip r:embed="rId3">
            <a:alphaModFix/>
          </a:blip>
          <a:srcRect b="21648" l="11879" r="35196" t="15730"/>
          <a:stretch/>
        </p:blipFill>
        <p:spPr>
          <a:xfrm>
            <a:off x="0" y="1809100"/>
            <a:ext cx="5413105" cy="4528826"/>
          </a:xfrm>
          <a:prstGeom prst="rect">
            <a:avLst/>
          </a:prstGeom>
          <a:noFill/>
          <a:ln>
            <a:noFill/>
          </a:ln>
        </p:spPr>
      </p:pic>
      <p:pic>
        <p:nvPicPr>
          <p:cNvPr id="591" name="Google Shape;591;g2b91748b218_1_109"/>
          <p:cNvPicPr preferRelativeResize="0"/>
          <p:nvPr/>
        </p:nvPicPr>
        <p:blipFill rotWithShape="1">
          <a:blip r:embed="rId4">
            <a:alphaModFix/>
          </a:blip>
          <a:srcRect b="0" l="0" r="0" t="0"/>
          <a:stretch/>
        </p:blipFill>
        <p:spPr>
          <a:xfrm>
            <a:off x="5192475" y="1599100"/>
            <a:ext cx="6999470" cy="4948826"/>
          </a:xfrm>
          <a:prstGeom prst="rect">
            <a:avLst/>
          </a:prstGeom>
          <a:noFill/>
          <a:ln>
            <a:noFill/>
          </a:ln>
        </p:spPr>
      </p:pic>
      <p:sp>
        <p:nvSpPr>
          <p:cNvPr id="592" name="Google Shape;592;g2b91748b218_1_109"/>
          <p:cNvSpPr txBox="1"/>
          <p:nvPr/>
        </p:nvSpPr>
        <p:spPr>
          <a:xfrm>
            <a:off x="0" y="6215525"/>
            <a:ext cx="4459800" cy="65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Calibri"/>
                <a:ea typeface="Calibri"/>
                <a:cs typeface="Calibri"/>
                <a:sym typeface="Calibri"/>
              </a:rPr>
              <a:t>Number of sports facilities</a:t>
            </a:r>
            <a:r>
              <a:rPr b="1" lang="en-US" sz="1500">
                <a:solidFill>
                  <a:schemeClr val="dk1"/>
                </a:solidFill>
                <a:latin typeface="Calibri"/>
                <a:ea typeface="Calibri"/>
                <a:cs typeface="Calibri"/>
                <a:sym typeface="Calibri"/>
              </a:rPr>
              <a:t> per communes, </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1" lang="en-US" sz="1500">
                <a:solidFill>
                  <a:schemeClr val="dk1"/>
                </a:solidFill>
                <a:latin typeface="Calibri"/>
                <a:ea typeface="Calibri"/>
                <a:cs typeface="Calibri"/>
                <a:sym typeface="Calibri"/>
              </a:rPr>
              <a:t>Absolute number </a:t>
            </a:r>
            <a:endParaRPr b="1" i="0" sz="1500" u="none" cap="none" strike="noStrike">
              <a:solidFill>
                <a:schemeClr val="dk1"/>
              </a:solidFill>
              <a:latin typeface="Calibri"/>
              <a:ea typeface="Calibri"/>
              <a:cs typeface="Calibri"/>
              <a:sym typeface="Calibri"/>
            </a:endParaRPr>
          </a:p>
        </p:txBody>
      </p:sp>
      <p:grpSp>
        <p:nvGrpSpPr>
          <p:cNvPr id="593" name="Google Shape;593;g2b91748b218_1_109"/>
          <p:cNvGrpSpPr/>
          <p:nvPr/>
        </p:nvGrpSpPr>
        <p:grpSpPr>
          <a:xfrm>
            <a:off x="-4617" y="-1"/>
            <a:ext cx="12196566" cy="6858001"/>
            <a:chOff x="-4617" y="-1"/>
            <a:chExt cx="12196566" cy="6858001"/>
          </a:xfrm>
        </p:grpSpPr>
        <p:sp>
          <p:nvSpPr>
            <p:cNvPr id="594" name="Google Shape;594;g2b91748b218_1_109"/>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5" name="Google Shape;595;g2b91748b218_1_109"/>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6" name="Google Shape;596;g2b91748b218_1_109"/>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7" name="Google Shape;597;g2b91748b218_1_109"/>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98" name="Google Shape;598;g2b91748b218_1_109"/>
          <p:cNvSpPr txBox="1"/>
          <p:nvPr>
            <p:ph type="title"/>
          </p:nvPr>
        </p:nvSpPr>
        <p:spPr>
          <a:xfrm>
            <a:off x="703600" y="273400"/>
            <a:ext cx="105075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ts val="802"/>
              <a:buFont typeface="Arial"/>
              <a:buNone/>
            </a:pPr>
            <a:r>
              <a:rPr lang="en-US" sz="3650">
                <a:latin typeface="Arial"/>
                <a:ea typeface="Arial"/>
                <a:cs typeface="Arial"/>
                <a:sym typeface="Arial"/>
              </a:rPr>
              <a:t>Indicateur: Nombre d’infrastructures sportives accessibles à 15 minutes en voiture</a:t>
            </a:r>
            <a:endParaRPr sz="3650">
              <a:latin typeface="Arial"/>
              <a:ea typeface="Arial"/>
              <a:cs typeface="Arial"/>
              <a:sym typeface="Arial"/>
            </a:endParaRPr>
          </a:p>
          <a:p>
            <a:pPr indent="0" lvl="0" marL="0" rtl="0" algn="l">
              <a:lnSpc>
                <a:spcPct val="90000"/>
              </a:lnSpc>
              <a:spcBef>
                <a:spcPts val="0"/>
              </a:spcBef>
              <a:spcAft>
                <a:spcPts val="0"/>
              </a:spcAft>
              <a:buSzPct val="32565"/>
              <a:buNone/>
            </a:pPr>
            <a:r>
              <a:t/>
            </a:r>
            <a:endParaRPr b="1" sz="3040"/>
          </a:p>
        </p:txBody>
      </p:sp>
      <p:sp>
        <p:nvSpPr>
          <p:cNvPr id="599" name="Google Shape;599;g2b91748b218_1_109"/>
          <p:cNvSpPr txBox="1"/>
          <p:nvPr/>
        </p:nvSpPr>
        <p:spPr>
          <a:xfrm>
            <a:off x="190526" y="1480050"/>
            <a:ext cx="283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rgbClr val="000000"/>
                </a:solidFill>
                <a:latin typeface="Calibri"/>
                <a:ea typeface="Calibri"/>
                <a:cs typeface="Calibri"/>
                <a:sym typeface="Calibri"/>
              </a:rPr>
              <a:t>Région Ile-de-France</a:t>
            </a:r>
            <a:endParaRPr b="1" sz="2400">
              <a:solidFill>
                <a:srgbClr val="000000"/>
              </a:solidFill>
              <a:latin typeface="Calibri"/>
              <a:ea typeface="Calibri"/>
              <a:cs typeface="Calibri"/>
              <a:sym typeface="Calibri"/>
            </a:endParaRPr>
          </a:p>
        </p:txBody>
      </p:sp>
      <p:sp>
        <p:nvSpPr>
          <p:cNvPr id="600" name="Google Shape;600;g2b91748b218_1_109"/>
          <p:cNvSpPr txBox="1"/>
          <p:nvPr/>
        </p:nvSpPr>
        <p:spPr>
          <a:xfrm>
            <a:off x="5413100" y="6215525"/>
            <a:ext cx="36630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rgbClr val="000000"/>
                </a:solidFill>
                <a:latin typeface="Calibri"/>
                <a:ea typeface="Calibri"/>
                <a:cs typeface="Calibri"/>
                <a:sym typeface="Calibri"/>
              </a:rPr>
              <a:t>Number of sports facilities per commune, </a:t>
            </a:r>
            <a:endParaRPr b="1" sz="1500">
              <a:solidFill>
                <a:srgbClr val="000000"/>
              </a:solidFill>
              <a:latin typeface="Calibri"/>
              <a:ea typeface="Calibri"/>
              <a:cs typeface="Calibri"/>
              <a:sym typeface="Calibri"/>
            </a:endParaRPr>
          </a:p>
          <a:p>
            <a:pPr indent="0" lvl="0" marL="0" rtl="0" algn="l">
              <a:spcBef>
                <a:spcPts val="0"/>
              </a:spcBef>
              <a:spcAft>
                <a:spcPts val="0"/>
              </a:spcAft>
              <a:buNone/>
            </a:pPr>
            <a:r>
              <a:rPr b="1" lang="en-US" sz="1500">
                <a:latin typeface="Calibri"/>
                <a:ea typeface="Calibri"/>
                <a:cs typeface="Calibri"/>
                <a:sym typeface="Calibri"/>
              </a:rPr>
              <a:t>C</a:t>
            </a:r>
            <a:r>
              <a:rPr b="1" lang="en-US" sz="1500">
                <a:solidFill>
                  <a:srgbClr val="000000"/>
                </a:solidFill>
                <a:latin typeface="Calibri"/>
                <a:ea typeface="Calibri"/>
                <a:cs typeface="Calibri"/>
                <a:sym typeface="Calibri"/>
              </a:rPr>
              <a:t>ut into deciles</a:t>
            </a:r>
            <a:endParaRPr b="1" sz="15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type="title"/>
          </p:nvPr>
        </p:nvSpPr>
        <p:spPr>
          <a:xfrm>
            <a:off x="838200" y="1050925"/>
            <a:ext cx="10685100" cy="1325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a:latin typeface="Arial"/>
                <a:ea typeface="Arial"/>
                <a:cs typeface="Arial"/>
                <a:sym typeface="Arial"/>
              </a:rPr>
              <a:t>Indicateur: nombre moyen de jours supérieur ou égal à mauvais pour la qualité de l’air (Pt.1)</a:t>
            </a:r>
            <a:endParaRPr>
              <a:latin typeface="Arial"/>
              <a:ea typeface="Arial"/>
              <a:cs typeface="Arial"/>
              <a:sym typeface="Arial"/>
            </a:endParaRPr>
          </a:p>
        </p:txBody>
      </p:sp>
      <p:sp>
        <p:nvSpPr>
          <p:cNvPr id="117" name="Google Shape;117;p2"/>
          <p:cNvSpPr/>
          <p:nvPr/>
        </p:nvSpPr>
        <p:spPr>
          <a:xfrm rot="5400000">
            <a:off x="31688" y="-36357"/>
            <a:ext cx="895739" cy="968451"/>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2"/>
          <p:cNvSpPr/>
          <p:nvPr/>
        </p:nvSpPr>
        <p:spPr>
          <a:xfrm rot="5400000">
            <a:off x="148519" y="113418"/>
            <a:ext cx="433125" cy="469987"/>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2"/>
          <p:cNvSpPr/>
          <p:nvPr/>
        </p:nvSpPr>
        <p:spPr>
          <a:xfrm rot="-5400000">
            <a:off x="11259905" y="5925905"/>
            <a:ext cx="895739" cy="968451"/>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2"/>
          <p:cNvSpPr/>
          <p:nvPr/>
        </p:nvSpPr>
        <p:spPr>
          <a:xfrm rot="-5400000">
            <a:off x="11616619" y="6269080"/>
            <a:ext cx="433125" cy="469987"/>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1" name="Google Shape;121;p2"/>
          <p:cNvPicPr preferRelativeResize="0"/>
          <p:nvPr/>
        </p:nvPicPr>
        <p:blipFill rotWithShape="1">
          <a:blip r:embed="rId3">
            <a:alphaModFix/>
          </a:blip>
          <a:srcRect b="0" l="0" r="0" t="0"/>
          <a:stretch/>
        </p:blipFill>
        <p:spPr>
          <a:xfrm>
            <a:off x="1864100" y="3669575"/>
            <a:ext cx="2855700" cy="1497600"/>
          </a:xfrm>
          <a:prstGeom prst="roundRect">
            <a:avLst>
              <a:gd fmla="val 16667" name="adj"/>
            </a:avLst>
          </a:prstGeom>
          <a:noFill/>
          <a:ln>
            <a:noFill/>
          </a:ln>
        </p:spPr>
      </p:pic>
      <p:sp>
        <p:nvSpPr>
          <p:cNvPr id="122" name="Google Shape;122;p2"/>
          <p:cNvSpPr txBox="1"/>
          <p:nvPr/>
        </p:nvSpPr>
        <p:spPr>
          <a:xfrm>
            <a:off x="5767575" y="2683625"/>
            <a:ext cx="5862600" cy="12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100"/>
              <a:buFont typeface="Arial"/>
              <a:buNone/>
            </a:pPr>
            <a:r>
              <a:rPr b="1" lang="en-US" sz="1900">
                <a:solidFill>
                  <a:schemeClr val="dk1"/>
                </a:solidFill>
                <a:latin typeface="Calibri"/>
                <a:ea typeface="Calibri"/>
                <a:cs typeface="Calibri"/>
                <a:sym typeface="Calibri"/>
              </a:rPr>
              <a:t>Source of the BDD:</a:t>
            </a:r>
            <a:r>
              <a:rPr lang="en-US"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2100"/>
              <a:buFont typeface="Arial"/>
              <a:buNone/>
            </a:pPr>
            <a:r>
              <a:rPr lang="en-US" sz="1900">
                <a:solidFill>
                  <a:schemeClr val="dk1"/>
                </a:solidFill>
                <a:latin typeface="Calibri"/>
                <a:ea typeface="Calibri"/>
                <a:cs typeface="Calibri"/>
                <a:sym typeface="Calibri"/>
              </a:rPr>
              <a:t>Raw daily pollution data on PM2.5, PM10, NO2, SO2 and O3 from every station in every region from Geod’air from 1/1/23 - 31/12/23 (inclusive). </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2100"/>
              <a:buFont typeface="Arial"/>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2100"/>
              <a:buFont typeface="Arial"/>
              <a:buNone/>
            </a:pPr>
            <a:r>
              <a:rPr b="1" lang="en-US" sz="1900">
                <a:solidFill>
                  <a:schemeClr val="dk1"/>
                </a:solidFill>
                <a:latin typeface="Calibri"/>
                <a:ea typeface="Calibri"/>
                <a:cs typeface="Calibri"/>
                <a:sym typeface="Calibri"/>
              </a:rPr>
              <a:t>Resolution of the data:</a:t>
            </a:r>
            <a:r>
              <a:rPr lang="en-US" sz="1900">
                <a:solidFill>
                  <a:schemeClr val="dk1"/>
                </a:solidFill>
                <a:latin typeface="Calibri"/>
                <a:ea typeface="Calibri"/>
                <a:cs typeface="Calibri"/>
                <a:sym typeface="Calibri"/>
              </a:rPr>
              <a:t> Station-level </a:t>
            </a:r>
            <a:endParaRPr b="1" sz="19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sz="19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lang="en-US" sz="1900">
                <a:solidFill>
                  <a:schemeClr val="dk1"/>
                </a:solidFill>
                <a:latin typeface="Calibri"/>
                <a:ea typeface="Calibri"/>
                <a:cs typeface="Calibri"/>
                <a:sym typeface="Calibri"/>
              </a:rPr>
              <a:t>Difference from Cahier des Charges index:</a:t>
            </a:r>
            <a:endParaRPr b="1"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lang="en-US" sz="1900">
                <a:solidFill>
                  <a:schemeClr val="dk1"/>
                </a:solidFill>
                <a:latin typeface="Calibri"/>
                <a:ea typeface="Calibri"/>
                <a:cs typeface="Calibri"/>
                <a:sym typeface="Calibri"/>
              </a:rPr>
              <a:t>Index using recreated ATMO index due to lack of a login for ATMO France data  </a:t>
            </a:r>
            <a:endParaRPr sz="1900">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lang="en-US" sz="1900">
                <a:solidFill>
                  <a:schemeClr val="dk1"/>
                </a:solidFill>
                <a:latin typeface="Calibri"/>
                <a:ea typeface="Calibri"/>
                <a:cs typeface="Calibri"/>
                <a:sym typeface="Calibri"/>
              </a:rPr>
              <a:t>Using proportion of days of a year instead of count</a:t>
            </a:r>
            <a:endParaRPr sz="19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2b91748b218_1_119"/>
          <p:cNvSpPr txBox="1"/>
          <p:nvPr>
            <p:ph idx="1" type="body"/>
          </p:nvPr>
        </p:nvSpPr>
        <p:spPr>
          <a:xfrm>
            <a:off x="703600" y="2175825"/>
            <a:ext cx="11399700" cy="435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2665" u="sng"/>
              <a:t>Problem:</a:t>
            </a:r>
            <a:endParaRPr b="1" sz="2665" u="sng"/>
          </a:p>
          <a:p>
            <a:pPr indent="-353377" lvl="0" marL="457200" rtl="0" algn="l">
              <a:lnSpc>
                <a:spcPct val="100000"/>
              </a:lnSpc>
              <a:spcBef>
                <a:spcPts val="1000"/>
              </a:spcBef>
              <a:spcAft>
                <a:spcPts val="0"/>
              </a:spcAft>
              <a:buSzPts val="1965"/>
              <a:buChar char="●"/>
            </a:pPr>
            <a:r>
              <a:rPr b="1" lang="en-US" sz="1965"/>
              <a:t>Current method : OSMR package on R → </a:t>
            </a:r>
            <a:r>
              <a:rPr lang="en-US" sz="1965"/>
              <a:t>1 whole night to calculate isochrones for 2000 communes</a:t>
            </a:r>
            <a:endParaRPr sz="1965"/>
          </a:p>
          <a:p>
            <a:pPr indent="0" lvl="0" marL="0" rtl="0" algn="l">
              <a:lnSpc>
                <a:spcPct val="100000"/>
              </a:lnSpc>
              <a:spcBef>
                <a:spcPts val="1000"/>
              </a:spcBef>
              <a:spcAft>
                <a:spcPts val="0"/>
              </a:spcAft>
              <a:buNone/>
            </a:pPr>
            <a:r>
              <a:t/>
            </a:r>
            <a:endParaRPr sz="1265"/>
          </a:p>
          <a:p>
            <a:pPr indent="-353377" lvl="0" marL="457200" rtl="0" algn="l">
              <a:lnSpc>
                <a:spcPct val="100000"/>
              </a:lnSpc>
              <a:spcBef>
                <a:spcPts val="1000"/>
              </a:spcBef>
              <a:spcAft>
                <a:spcPts val="0"/>
              </a:spcAft>
              <a:buSzPts val="1965"/>
              <a:buChar char="➔"/>
            </a:pPr>
            <a:r>
              <a:rPr lang="en-US" sz="1965"/>
              <a:t>36,000 communes </a:t>
            </a:r>
            <a:endParaRPr sz="1965"/>
          </a:p>
          <a:p>
            <a:pPr indent="-353377" lvl="0" marL="457200" rtl="0" algn="l">
              <a:lnSpc>
                <a:spcPct val="100000"/>
              </a:lnSpc>
              <a:spcBef>
                <a:spcPts val="0"/>
              </a:spcBef>
              <a:spcAft>
                <a:spcPts val="0"/>
              </a:spcAft>
              <a:buSzPts val="1965"/>
              <a:buChar char="➔"/>
            </a:pPr>
            <a:r>
              <a:rPr lang="en-US" sz="1965"/>
              <a:t>15,000 IRIS</a:t>
            </a:r>
            <a:endParaRPr sz="1265"/>
          </a:p>
          <a:p>
            <a:pPr indent="0" lvl="0" marL="457200" rtl="0" algn="l">
              <a:lnSpc>
                <a:spcPct val="100000"/>
              </a:lnSpc>
              <a:spcBef>
                <a:spcPts val="1000"/>
              </a:spcBef>
              <a:spcAft>
                <a:spcPts val="0"/>
              </a:spcAft>
              <a:buNone/>
            </a:pPr>
            <a:r>
              <a:rPr lang="en-US" sz="1965"/>
              <a:t>→ method : department by department  and then merging</a:t>
            </a:r>
            <a:endParaRPr sz="1965"/>
          </a:p>
          <a:p>
            <a:pPr indent="0" lvl="0" marL="0" rtl="0" algn="l">
              <a:lnSpc>
                <a:spcPct val="100000"/>
              </a:lnSpc>
              <a:spcBef>
                <a:spcPts val="1000"/>
              </a:spcBef>
              <a:spcAft>
                <a:spcPts val="0"/>
              </a:spcAft>
              <a:buNone/>
            </a:pPr>
            <a:r>
              <a:t/>
            </a:r>
            <a:endParaRPr sz="1365"/>
          </a:p>
          <a:p>
            <a:pPr indent="-353377" lvl="0" marL="457200" rtl="0" algn="l">
              <a:lnSpc>
                <a:spcPct val="100000"/>
              </a:lnSpc>
              <a:spcBef>
                <a:spcPts val="1000"/>
              </a:spcBef>
              <a:spcAft>
                <a:spcPts val="0"/>
              </a:spcAft>
              <a:buSzPts val="1965"/>
              <a:buChar char="●"/>
            </a:pPr>
            <a:r>
              <a:rPr b="1" lang="en-US" sz="1965"/>
              <a:t>Alternative method tested : “OSMR tools” in QGIS </a:t>
            </a:r>
            <a:r>
              <a:rPr lang="en-US" sz="1965"/>
              <a:t>→ limited to 500 isochrones zones per day, 5 zones per treatment</a:t>
            </a:r>
            <a:endParaRPr sz="1965"/>
          </a:p>
          <a:p>
            <a:pPr indent="0" lvl="0" marL="0" rtl="0" algn="l">
              <a:lnSpc>
                <a:spcPct val="100000"/>
              </a:lnSpc>
              <a:spcBef>
                <a:spcPts val="0"/>
              </a:spcBef>
              <a:spcAft>
                <a:spcPts val="0"/>
              </a:spcAft>
              <a:buNone/>
            </a:pPr>
            <a:r>
              <a:t/>
            </a:r>
            <a:endParaRPr b="1" sz="2665" u="sng"/>
          </a:p>
          <a:p>
            <a:pPr indent="0" lvl="0" marL="0" rtl="0" algn="l">
              <a:lnSpc>
                <a:spcPct val="100000"/>
              </a:lnSpc>
              <a:spcBef>
                <a:spcPts val="1000"/>
              </a:spcBef>
              <a:spcAft>
                <a:spcPts val="0"/>
              </a:spcAft>
              <a:buSzPts val="712"/>
              <a:buNone/>
            </a:pPr>
            <a:r>
              <a:t/>
            </a:r>
            <a:endParaRPr sz="1565"/>
          </a:p>
        </p:txBody>
      </p:sp>
      <p:grpSp>
        <p:nvGrpSpPr>
          <p:cNvPr id="607" name="Google Shape;607;g2b91748b218_1_119"/>
          <p:cNvGrpSpPr/>
          <p:nvPr/>
        </p:nvGrpSpPr>
        <p:grpSpPr>
          <a:xfrm>
            <a:off x="-4617" y="-1"/>
            <a:ext cx="12196566" cy="6858001"/>
            <a:chOff x="-4617" y="-1"/>
            <a:chExt cx="12196566" cy="6858001"/>
          </a:xfrm>
        </p:grpSpPr>
        <p:sp>
          <p:nvSpPr>
            <p:cNvPr id="608" name="Google Shape;608;g2b91748b218_1_119"/>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9" name="Google Shape;609;g2b91748b218_1_119"/>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0" name="Google Shape;610;g2b91748b218_1_119"/>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1" name="Google Shape;611;g2b91748b218_1_119"/>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12" name="Google Shape;612;g2b91748b218_1_119"/>
          <p:cNvSpPr txBox="1"/>
          <p:nvPr>
            <p:ph type="title"/>
          </p:nvPr>
        </p:nvSpPr>
        <p:spPr>
          <a:xfrm>
            <a:off x="703600" y="735875"/>
            <a:ext cx="108318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ts val="802"/>
              <a:buFont typeface="Arial"/>
              <a:buNone/>
            </a:pPr>
            <a:r>
              <a:rPr lang="en-US" sz="3650">
                <a:latin typeface="Arial"/>
                <a:ea typeface="Arial"/>
                <a:cs typeface="Arial"/>
                <a:sym typeface="Arial"/>
              </a:rPr>
              <a:t>Indicateur: Nombre d’infrastructures sportives accessibles à 15 minutes en voiture</a:t>
            </a:r>
            <a:endParaRPr sz="3650">
              <a:latin typeface="Arial"/>
              <a:ea typeface="Arial"/>
              <a:cs typeface="Arial"/>
              <a:sym typeface="Arial"/>
            </a:endParaRPr>
          </a:p>
          <a:p>
            <a:pPr indent="0" lvl="0" marL="0" rtl="0" algn="l">
              <a:lnSpc>
                <a:spcPct val="90000"/>
              </a:lnSpc>
              <a:spcBef>
                <a:spcPts val="0"/>
              </a:spcBef>
              <a:spcAft>
                <a:spcPts val="0"/>
              </a:spcAft>
              <a:buSzPct val="32565"/>
              <a:buNone/>
            </a:pPr>
            <a:r>
              <a:t/>
            </a:r>
            <a:endParaRPr b="1" sz="304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b91748b218_1_6"/>
          <p:cNvSpPr txBox="1"/>
          <p:nvPr>
            <p:ph type="title"/>
          </p:nvPr>
        </p:nvSpPr>
        <p:spPr>
          <a:xfrm>
            <a:off x="838200" y="216528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a:t>Determinant - Access to jobs, services and facilities</a:t>
            </a:r>
            <a:endParaRPr/>
          </a:p>
        </p:txBody>
      </p:sp>
      <p:sp>
        <p:nvSpPr>
          <p:cNvPr id="619" name="Google Shape;619;g2b91748b218_1_6"/>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0" name="Google Shape;620;g2b91748b218_1_6"/>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1" name="Google Shape;621;g2b91748b218_1_6"/>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2" name="Google Shape;622;g2b91748b218_1_6"/>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2b91748b218_1_66"/>
          <p:cNvSpPr txBox="1"/>
          <p:nvPr>
            <p:ph type="title"/>
          </p:nvPr>
        </p:nvSpPr>
        <p:spPr>
          <a:xfrm>
            <a:off x="383925" y="623425"/>
            <a:ext cx="11209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250">
                <a:latin typeface="Arial"/>
                <a:ea typeface="Arial"/>
                <a:cs typeface="Arial"/>
                <a:sym typeface="Arial"/>
              </a:rPr>
              <a:t>Indicateur: Taux de services de proximité accessibles à 6 min. en voiture</a:t>
            </a:r>
            <a:endParaRPr sz="3250">
              <a:latin typeface="Arial"/>
              <a:ea typeface="Arial"/>
              <a:cs typeface="Arial"/>
              <a:sym typeface="Arial"/>
            </a:endParaRPr>
          </a:p>
        </p:txBody>
      </p:sp>
      <p:sp>
        <p:nvSpPr>
          <p:cNvPr id="629" name="Google Shape;629;g2b91748b218_1_66"/>
          <p:cNvSpPr txBox="1"/>
          <p:nvPr>
            <p:ph idx="1" type="body"/>
          </p:nvPr>
        </p:nvSpPr>
        <p:spPr>
          <a:xfrm>
            <a:off x="279525" y="1973300"/>
            <a:ext cx="7173000" cy="47010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1000"/>
              </a:spcBef>
              <a:spcAft>
                <a:spcPts val="0"/>
              </a:spcAft>
              <a:buSzPct val="87413"/>
              <a:buNone/>
            </a:pPr>
            <a:r>
              <a:rPr b="1" lang="en-US" sz="2657" u="sng"/>
              <a:t>1st step : Create isochrones</a:t>
            </a:r>
            <a:endParaRPr b="1" sz="2657" u="sng"/>
          </a:p>
          <a:p>
            <a:pPr indent="0" lvl="0" marL="0" rtl="0" algn="l">
              <a:lnSpc>
                <a:spcPct val="90000"/>
              </a:lnSpc>
              <a:spcBef>
                <a:spcPts val="1000"/>
              </a:spcBef>
              <a:spcAft>
                <a:spcPts val="0"/>
              </a:spcAft>
              <a:buSzPct val="87413"/>
              <a:buNone/>
            </a:pPr>
            <a:r>
              <a:t/>
            </a:r>
            <a:endParaRPr b="1" sz="2657"/>
          </a:p>
          <a:p>
            <a:pPr indent="0" lvl="0" marL="0" rtl="0" algn="l">
              <a:lnSpc>
                <a:spcPct val="90000"/>
              </a:lnSpc>
              <a:spcBef>
                <a:spcPts val="1000"/>
              </a:spcBef>
              <a:spcAft>
                <a:spcPts val="0"/>
              </a:spcAft>
              <a:buSzPct val="87413"/>
              <a:buNone/>
            </a:pPr>
            <a:r>
              <a:rPr b="1" lang="en-US" sz="2657" u="sng"/>
              <a:t>2nd step  : Calculate inside service rates</a:t>
            </a:r>
            <a:endParaRPr b="1" sz="2657" u="sng"/>
          </a:p>
          <a:p>
            <a:pPr indent="0" lvl="0" marL="0" rtl="0" algn="l">
              <a:lnSpc>
                <a:spcPct val="90000"/>
              </a:lnSpc>
              <a:spcBef>
                <a:spcPts val="1000"/>
              </a:spcBef>
              <a:spcAft>
                <a:spcPts val="0"/>
              </a:spcAft>
              <a:buSzPct val="82949"/>
              <a:buNone/>
            </a:pPr>
            <a:r>
              <a:t/>
            </a:r>
            <a:endParaRPr u="sng"/>
          </a:p>
          <a:p>
            <a:pPr indent="0" lvl="0" marL="0" rtl="0" algn="l">
              <a:lnSpc>
                <a:spcPct val="90000"/>
              </a:lnSpc>
              <a:spcBef>
                <a:spcPts val="1000"/>
              </a:spcBef>
              <a:spcAft>
                <a:spcPts val="0"/>
              </a:spcAft>
              <a:buNone/>
            </a:pPr>
            <a:r>
              <a:rPr lang="en-US" sz="2500"/>
              <a:t>Data : GPS coordinates of all services </a:t>
            </a:r>
            <a:endParaRPr sz="2500"/>
          </a:p>
          <a:p>
            <a:pPr indent="0" lvl="0" marL="0" rtl="0" algn="l">
              <a:lnSpc>
                <a:spcPct val="90000"/>
              </a:lnSpc>
              <a:spcBef>
                <a:spcPts val="1000"/>
              </a:spcBef>
              <a:spcAft>
                <a:spcPts val="0"/>
              </a:spcAft>
              <a:buSzPct val="92903"/>
              <a:buNone/>
            </a:pPr>
            <a:r>
              <a:rPr lang="en-US" sz="2500"/>
              <a:t>         → 1 point = 1 equipment</a:t>
            </a:r>
            <a:endParaRPr sz="2500"/>
          </a:p>
          <a:p>
            <a:pPr indent="0" lvl="0" marL="0" rtl="0" algn="l">
              <a:lnSpc>
                <a:spcPct val="90000"/>
              </a:lnSpc>
              <a:spcBef>
                <a:spcPts val="1000"/>
              </a:spcBef>
              <a:spcAft>
                <a:spcPts val="0"/>
              </a:spcAft>
              <a:buSzPct val="92903"/>
              <a:buNone/>
            </a:pPr>
            <a:r>
              <a:t/>
            </a:r>
            <a:endParaRPr sz="2500"/>
          </a:p>
          <a:p>
            <a:pPr indent="-339756" lvl="0" marL="457200" rtl="0" algn="l">
              <a:lnSpc>
                <a:spcPct val="90000"/>
              </a:lnSpc>
              <a:spcBef>
                <a:spcPts val="1000"/>
              </a:spcBef>
              <a:spcAft>
                <a:spcPts val="0"/>
              </a:spcAft>
              <a:buSzPct val="100000"/>
              <a:buChar char="●"/>
            </a:pPr>
            <a:r>
              <a:rPr lang="en-US" sz="2500"/>
              <a:t>Locating services in isochrones</a:t>
            </a:r>
            <a:endParaRPr sz="2500"/>
          </a:p>
          <a:p>
            <a:pPr indent="0" lvl="0" marL="0" rtl="0" algn="l">
              <a:lnSpc>
                <a:spcPct val="90000"/>
              </a:lnSpc>
              <a:spcBef>
                <a:spcPts val="1000"/>
              </a:spcBef>
              <a:spcAft>
                <a:spcPts val="0"/>
              </a:spcAft>
              <a:buSzPct val="92903"/>
              <a:buNone/>
            </a:pPr>
            <a:r>
              <a:t/>
            </a:r>
            <a:endParaRPr sz="2500"/>
          </a:p>
          <a:p>
            <a:pPr indent="-339756" lvl="0" marL="457200" rtl="0" algn="l">
              <a:lnSpc>
                <a:spcPct val="90000"/>
              </a:lnSpc>
              <a:spcBef>
                <a:spcPts val="1000"/>
              </a:spcBef>
              <a:spcAft>
                <a:spcPts val="0"/>
              </a:spcAft>
              <a:buSzPct val="100000"/>
              <a:buChar char="●"/>
            </a:pPr>
            <a:r>
              <a:rPr lang="en-US" sz="2500"/>
              <a:t>Use a passage table to select only “services de proximité” </a:t>
            </a:r>
            <a:endParaRPr sz="2500"/>
          </a:p>
          <a:p>
            <a:pPr indent="0" lvl="0" marL="457200" rtl="0" algn="l">
              <a:lnSpc>
                <a:spcPct val="90000"/>
              </a:lnSpc>
              <a:spcBef>
                <a:spcPts val="1000"/>
              </a:spcBef>
              <a:spcAft>
                <a:spcPts val="0"/>
              </a:spcAft>
              <a:buSzPct val="92903"/>
              <a:buNone/>
            </a:pPr>
            <a:r>
              <a:t/>
            </a:r>
            <a:endParaRPr sz="2500"/>
          </a:p>
          <a:p>
            <a:pPr indent="-339756" lvl="0" marL="457200" rtl="0" algn="l">
              <a:lnSpc>
                <a:spcPct val="90000"/>
              </a:lnSpc>
              <a:spcBef>
                <a:spcPts val="1000"/>
              </a:spcBef>
              <a:spcAft>
                <a:spcPts val="0"/>
              </a:spcAft>
              <a:buSzPct val="100000"/>
              <a:buChar char="●"/>
            </a:pPr>
            <a:r>
              <a:rPr lang="en-US" sz="2500"/>
              <a:t>Calculate the percentage of proximity services actually present in the isochrone</a:t>
            </a:r>
            <a:endParaRPr sz="2500"/>
          </a:p>
          <a:p>
            <a:pPr indent="0" lvl="0" marL="0" rtl="0" algn="l">
              <a:lnSpc>
                <a:spcPct val="90000"/>
              </a:lnSpc>
              <a:spcBef>
                <a:spcPts val="1000"/>
              </a:spcBef>
              <a:spcAft>
                <a:spcPts val="0"/>
              </a:spcAft>
              <a:buClr>
                <a:schemeClr val="dk1"/>
              </a:buClr>
              <a:buSzPct val="45833"/>
              <a:buFont typeface="Arial"/>
              <a:buNone/>
            </a:pPr>
            <a:r>
              <a:t/>
            </a:r>
            <a:endParaRPr sz="2400"/>
          </a:p>
          <a:p>
            <a:pPr indent="0" lvl="0" marL="0" rtl="0" algn="l">
              <a:lnSpc>
                <a:spcPct val="90000"/>
              </a:lnSpc>
              <a:spcBef>
                <a:spcPts val="1000"/>
              </a:spcBef>
              <a:spcAft>
                <a:spcPts val="0"/>
              </a:spcAft>
              <a:buSzPct val="82949"/>
              <a:buNone/>
            </a:pPr>
            <a:r>
              <a:t/>
            </a:r>
            <a:endParaRPr u="sng"/>
          </a:p>
        </p:txBody>
      </p:sp>
      <p:pic>
        <p:nvPicPr>
          <p:cNvPr id="630" name="Google Shape;630;g2b91748b218_1_66"/>
          <p:cNvPicPr preferRelativeResize="0"/>
          <p:nvPr/>
        </p:nvPicPr>
        <p:blipFill rotWithShape="1">
          <a:blip r:embed="rId3">
            <a:alphaModFix/>
          </a:blip>
          <a:srcRect b="0" l="0" r="0" t="0"/>
          <a:stretch/>
        </p:blipFill>
        <p:spPr>
          <a:xfrm>
            <a:off x="7050375" y="2457500"/>
            <a:ext cx="4542425" cy="2643200"/>
          </a:xfrm>
          <a:prstGeom prst="rect">
            <a:avLst/>
          </a:prstGeom>
          <a:noFill/>
          <a:ln>
            <a:noFill/>
          </a:ln>
        </p:spPr>
      </p:pic>
      <p:sp>
        <p:nvSpPr>
          <p:cNvPr id="631" name="Google Shape;631;g2b91748b218_1_66"/>
          <p:cNvSpPr txBox="1"/>
          <p:nvPr/>
        </p:nvSpPr>
        <p:spPr>
          <a:xfrm>
            <a:off x="152400" y="6353075"/>
            <a:ext cx="10244700" cy="33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999999"/>
                </a:solidFill>
                <a:latin typeface="Calibri"/>
                <a:ea typeface="Calibri"/>
                <a:cs typeface="Calibri"/>
                <a:sym typeface="Calibri"/>
              </a:rPr>
              <a:t>Data source : Base permanente des équipements, INSEE</a:t>
            </a:r>
            <a:endParaRPr b="0" i="1" sz="1800" u="none" cap="none" strike="noStrike">
              <a:solidFill>
                <a:srgbClr val="999999"/>
              </a:solidFill>
              <a:latin typeface="Calibri"/>
              <a:ea typeface="Calibri"/>
              <a:cs typeface="Calibri"/>
              <a:sym typeface="Calibri"/>
            </a:endParaRPr>
          </a:p>
        </p:txBody>
      </p:sp>
      <p:sp>
        <p:nvSpPr>
          <p:cNvPr id="632" name="Google Shape;632;g2b91748b218_1_66"/>
          <p:cNvSpPr txBox="1"/>
          <p:nvPr/>
        </p:nvSpPr>
        <p:spPr>
          <a:xfrm>
            <a:off x="8354350" y="5221725"/>
            <a:ext cx="35349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1" lang="en-US" sz="2500" u="none" cap="none" strike="noStrike">
                <a:solidFill>
                  <a:srgbClr val="999999"/>
                </a:solidFill>
                <a:latin typeface="Calibri"/>
                <a:ea typeface="Calibri"/>
                <a:cs typeface="Calibri"/>
                <a:sym typeface="Calibri"/>
              </a:rPr>
              <a:t>Passage table - BPE</a:t>
            </a:r>
            <a:endParaRPr b="0" i="1" sz="2500" u="none" cap="none" strike="noStrike">
              <a:solidFill>
                <a:srgbClr val="999999"/>
              </a:solidFill>
              <a:latin typeface="Calibri"/>
              <a:ea typeface="Calibri"/>
              <a:cs typeface="Calibri"/>
              <a:sym typeface="Calibri"/>
            </a:endParaRPr>
          </a:p>
        </p:txBody>
      </p:sp>
      <p:grpSp>
        <p:nvGrpSpPr>
          <p:cNvPr id="633" name="Google Shape;633;g2b91748b218_1_66"/>
          <p:cNvGrpSpPr/>
          <p:nvPr/>
        </p:nvGrpSpPr>
        <p:grpSpPr>
          <a:xfrm>
            <a:off x="-4617" y="-1"/>
            <a:ext cx="12196566" cy="6858001"/>
            <a:chOff x="-4617" y="-1"/>
            <a:chExt cx="12196566" cy="6858001"/>
          </a:xfrm>
        </p:grpSpPr>
        <p:sp>
          <p:nvSpPr>
            <p:cNvPr id="634" name="Google Shape;634;g2b91748b218_1_66"/>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5" name="Google Shape;635;g2b91748b218_1_66"/>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6" name="Google Shape;636;g2b91748b218_1_66"/>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7" name="Google Shape;637;g2b91748b218_1_66"/>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g2b91748b218_1_163"/>
          <p:cNvPicPr preferRelativeResize="0"/>
          <p:nvPr/>
        </p:nvPicPr>
        <p:blipFill rotWithShape="1">
          <a:blip r:embed="rId3">
            <a:alphaModFix/>
          </a:blip>
          <a:srcRect b="0" l="0" r="0" t="0"/>
          <a:stretch/>
        </p:blipFill>
        <p:spPr>
          <a:xfrm>
            <a:off x="2526850" y="1472475"/>
            <a:ext cx="7617101" cy="5385525"/>
          </a:xfrm>
          <a:prstGeom prst="rect">
            <a:avLst/>
          </a:prstGeom>
          <a:noFill/>
          <a:ln>
            <a:noFill/>
          </a:ln>
        </p:spPr>
      </p:pic>
      <p:sp>
        <p:nvSpPr>
          <p:cNvPr id="644" name="Google Shape;644;g2b91748b218_1_163"/>
          <p:cNvSpPr txBox="1"/>
          <p:nvPr>
            <p:ph type="title"/>
          </p:nvPr>
        </p:nvSpPr>
        <p:spPr>
          <a:xfrm>
            <a:off x="1077600" y="6234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sz="3250">
                <a:latin typeface="Arial"/>
                <a:ea typeface="Arial"/>
                <a:cs typeface="Arial"/>
                <a:sym typeface="Arial"/>
              </a:rPr>
              <a:t>Indicateur: Taux de services de proximité accessibles à 6 min. en voiture</a:t>
            </a:r>
            <a:endParaRPr b="1" sz="3200"/>
          </a:p>
        </p:txBody>
      </p:sp>
      <p:grpSp>
        <p:nvGrpSpPr>
          <p:cNvPr id="645" name="Google Shape;645;g2b91748b218_1_163"/>
          <p:cNvGrpSpPr/>
          <p:nvPr/>
        </p:nvGrpSpPr>
        <p:grpSpPr>
          <a:xfrm>
            <a:off x="-4617" y="-1"/>
            <a:ext cx="12196566" cy="6858001"/>
            <a:chOff x="-4617" y="-1"/>
            <a:chExt cx="12196566" cy="6858001"/>
          </a:xfrm>
        </p:grpSpPr>
        <p:sp>
          <p:nvSpPr>
            <p:cNvPr id="646" name="Google Shape;646;g2b91748b218_1_163"/>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7" name="Google Shape;647;g2b91748b218_1_163"/>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8" name="Google Shape;648;g2b91748b218_1_163"/>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9" name="Google Shape;649;g2b91748b218_1_163"/>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b91748b218_1_150"/>
          <p:cNvSpPr txBox="1"/>
          <p:nvPr>
            <p:ph idx="1" type="body"/>
          </p:nvPr>
        </p:nvSpPr>
        <p:spPr>
          <a:xfrm>
            <a:off x="1128300" y="1949125"/>
            <a:ext cx="10911300" cy="4906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000"/>
              </a:spcBef>
              <a:spcAft>
                <a:spcPts val="0"/>
              </a:spcAft>
              <a:buSzPts val="1800"/>
              <a:buNone/>
            </a:pPr>
            <a:r>
              <a:rPr b="1" lang="en-US" sz="2100" u="sng"/>
              <a:t>Problem</a:t>
            </a:r>
            <a:r>
              <a:rPr lang="en-US" sz="2100"/>
              <a:t> :  Same as before</a:t>
            </a:r>
            <a:endParaRPr sz="2100"/>
          </a:p>
          <a:p>
            <a:pPr indent="-298450" lvl="0" marL="457200" rtl="0" algn="l">
              <a:lnSpc>
                <a:spcPct val="115000"/>
              </a:lnSpc>
              <a:spcBef>
                <a:spcPts val="1000"/>
              </a:spcBef>
              <a:spcAft>
                <a:spcPts val="0"/>
              </a:spcAft>
              <a:buSzPts val="1100"/>
              <a:buChar char="-"/>
            </a:pPr>
            <a:r>
              <a:rPr lang="en-US" sz="2100"/>
              <a:t>taux de services de proximité accessibles à 6 minutes </a:t>
            </a:r>
            <a:endParaRPr sz="2100"/>
          </a:p>
          <a:p>
            <a:pPr indent="-298450" lvl="0" marL="457200" rtl="0" algn="l">
              <a:lnSpc>
                <a:spcPct val="115000"/>
              </a:lnSpc>
              <a:spcBef>
                <a:spcPts val="0"/>
              </a:spcBef>
              <a:spcAft>
                <a:spcPts val="0"/>
              </a:spcAft>
              <a:buSzPts val="1100"/>
              <a:buChar char="-"/>
            </a:pPr>
            <a:r>
              <a:rPr lang="en-US" sz="2100"/>
              <a:t>taux de services intermédiaires accessibles à 12 minutes</a:t>
            </a:r>
            <a:endParaRPr sz="2100"/>
          </a:p>
          <a:p>
            <a:pPr indent="-298450" lvl="0" marL="457200" rtl="0" algn="l">
              <a:lnSpc>
                <a:spcPct val="115000"/>
              </a:lnSpc>
              <a:spcBef>
                <a:spcPts val="0"/>
              </a:spcBef>
              <a:spcAft>
                <a:spcPts val="0"/>
              </a:spcAft>
              <a:buSzPts val="1100"/>
              <a:buChar char="-"/>
            </a:pPr>
            <a:r>
              <a:rPr lang="en-US" sz="2100"/>
              <a:t>taux de services supérieures accessibles à 21 minutes</a:t>
            </a:r>
            <a:endParaRPr sz="2100"/>
          </a:p>
          <a:p>
            <a:pPr indent="0" lvl="0" marL="0" rtl="0" algn="l">
              <a:lnSpc>
                <a:spcPct val="115000"/>
              </a:lnSpc>
              <a:spcBef>
                <a:spcPts val="1000"/>
              </a:spcBef>
              <a:spcAft>
                <a:spcPts val="0"/>
              </a:spcAft>
              <a:buSzPts val="1800"/>
              <a:buNone/>
            </a:pPr>
            <a:r>
              <a:t/>
            </a:r>
            <a:endParaRPr sz="2100"/>
          </a:p>
          <a:p>
            <a:pPr indent="0" lvl="0" marL="0" rtl="0" algn="l">
              <a:lnSpc>
                <a:spcPct val="115000"/>
              </a:lnSpc>
              <a:spcBef>
                <a:spcPts val="1000"/>
              </a:spcBef>
              <a:spcAft>
                <a:spcPts val="0"/>
              </a:spcAft>
              <a:buSzPts val="1800"/>
              <a:buNone/>
            </a:pPr>
            <a:r>
              <a:rPr b="1" lang="en-US" sz="2100" u="sng"/>
              <a:t>Alternative</a:t>
            </a:r>
            <a:r>
              <a:rPr lang="en-US" sz="2100" u="sng"/>
              <a:t> </a:t>
            </a:r>
            <a:r>
              <a:rPr lang="en-US" sz="2100"/>
              <a:t> : Existing indicator on the INSEE website at commune level</a:t>
            </a:r>
            <a:endParaRPr sz="2100"/>
          </a:p>
          <a:p>
            <a:pPr indent="-298450" lvl="0" marL="457200" rtl="0" algn="l">
              <a:lnSpc>
                <a:spcPct val="115000"/>
              </a:lnSpc>
              <a:spcBef>
                <a:spcPts val="1000"/>
              </a:spcBef>
              <a:spcAft>
                <a:spcPts val="0"/>
              </a:spcAft>
              <a:buSzPts val="1100"/>
              <a:buChar char="-"/>
            </a:pPr>
            <a:r>
              <a:rPr lang="en-US" sz="2100"/>
              <a:t>Part de la population éloignée des équipements </a:t>
            </a:r>
            <a:r>
              <a:rPr lang="en-US" sz="2100"/>
              <a:t>de proximité </a:t>
            </a:r>
            <a:r>
              <a:rPr lang="en-US" sz="2100"/>
              <a:t>à 7 minutes</a:t>
            </a:r>
            <a:endParaRPr sz="2100"/>
          </a:p>
          <a:p>
            <a:pPr indent="-298450" lvl="0" marL="457200" rtl="0" algn="l">
              <a:lnSpc>
                <a:spcPct val="115000"/>
              </a:lnSpc>
              <a:spcBef>
                <a:spcPts val="1000"/>
              </a:spcBef>
              <a:spcAft>
                <a:spcPts val="0"/>
              </a:spcAft>
              <a:buSzPts val="1100"/>
              <a:buChar char="-"/>
            </a:pPr>
            <a:r>
              <a:rPr lang="en-US" sz="2100"/>
              <a:t>Part de la population éloignée des équipements i</a:t>
            </a:r>
            <a:r>
              <a:rPr lang="en-US" sz="2100"/>
              <a:t>ntermédiaires à 15 minutes </a:t>
            </a:r>
            <a:endParaRPr sz="2100"/>
          </a:p>
          <a:p>
            <a:pPr indent="-298450" lvl="0" marL="457200" rtl="0" algn="l">
              <a:lnSpc>
                <a:spcPct val="115000"/>
              </a:lnSpc>
              <a:spcBef>
                <a:spcPts val="1000"/>
              </a:spcBef>
              <a:spcAft>
                <a:spcPts val="0"/>
              </a:spcAft>
              <a:buSzPts val="1100"/>
              <a:buChar char="-"/>
            </a:pPr>
            <a:r>
              <a:rPr lang="en-US" sz="2100"/>
              <a:t>Part de la population éloignée des équipements supérieur </a:t>
            </a:r>
            <a:r>
              <a:rPr lang="en-US" sz="2100"/>
              <a:t>à 30 minutes</a:t>
            </a:r>
            <a:endParaRPr sz="2100"/>
          </a:p>
          <a:p>
            <a:pPr indent="0" lvl="0" marL="0" rtl="0" algn="l">
              <a:lnSpc>
                <a:spcPct val="115000"/>
              </a:lnSpc>
              <a:spcBef>
                <a:spcPts val="0"/>
              </a:spcBef>
              <a:spcAft>
                <a:spcPts val="0"/>
              </a:spcAft>
              <a:buNone/>
            </a:pPr>
            <a:r>
              <a:t/>
            </a:r>
            <a:endParaRPr sz="2100" u="sng"/>
          </a:p>
        </p:txBody>
      </p:sp>
      <p:sp>
        <p:nvSpPr>
          <p:cNvPr id="656" name="Google Shape;656;g2b91748b218_1_150"/>
          <p:cNvSpPr txBox="1"/>
          <p:nvPr>
            <p:ph type="title"/>
          </p:nvPr>
        </p:nvSpPr>
        <p:spPr>
          <a:xfrm>
            <a:off x="1077600" y="6234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sz="3250">
                <a:latin typeface="Arial"/>
                <a:ea typeface="Arial"/>
                <a:cs typeface="Arial"/>
                <a:sym typeface="Arial"/>
              </a:rPr>
              <a:t>Indicateur: Taux de services de proximité accessibles à 6 min. en voiture</a:t>
            </a:r>
            <a:endParaRPr b="1" sz="3200"/>
          </a:p>
        </p:txBody>
      </p:sp>
      <p:grpSp>
        <p:nvGrpSpPr>
          <p:cNvPr id="657" name="Google Shape;657;g2b91748b218_1_150"/>
          <p:cNvGrpSpPr/>
          <p:nvPr/>
        </p:nvGrpSpPr>
        <p:grpSpPr>
          <a:xfrm>
            <a:off x="-4617" y="-1"/>
            <a:ext cx="12196566" cy="6858001"/>
            <a:chOff x="-4617" y="-1"/>
            <a:chExt cx="12196566" cy="6858001"/>
          </a:xfrm>
        </p:grpSpPr>
        <p:sp>
          <p:nvSpPr>
            <p:cNvPr id="658" name="Google Shape;658;g2b91748b218_1_15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9" name="Google Shape;659;g2b91748b218_1_15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0" name="Google Shape;660;g2b91748b218_1_15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1" name="Google Shape;661;g2b91748b218_1_15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b878db1474_0_72"/>
          <p:cNvSpPr txBox="1"/>
          <p:nvPr>
            <p:ph type="title"/>
          </p:nvPr>
        </p:nvSpPr>
        <p:spPr>
          <a:xfrm>
            <a:off x="838200" y="2165288"/>
            <a:ext cx="10515600" cy="285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6000"/>
              <a:buNone/>
            </a:pPr>
            <a:r>
              <a:rPr lang="en-US"/>
              <a:t>Other indicators found</a:t>
            </a:r>
            <a:endParaRPr/>
          </a:p>
        </p:txBody>
      </p:sp>
      <p:sp>
        <p:nvSpPr>
          <p:cNvPr id="668" name="Google Shape;668;g2b878db1474_0_72"/>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9" name="Google Shape;669;g2b878db1474_0_72"/>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0" name="Google Shape;670;g2b878db1474_0_72"/>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1" name="Google Shape;671;g2b878db1474_0_72"/>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b91748b218_1_170"/>
          <p:cNvSpPr txBox="1"/>
          <p:nvPr>
            <p:ph idx="1" type="body"/>
          </p:nvPr>
        </p:nvSpPr>
        <p:spPr>
          <a:xfrm>
            <a:off x="850175" y="1309825"/>
            <a:ext cx="5354400" cy="4591800"/>
          </a:xfrm>
          <a:prstGeom prst="rect">
            <a:avLst/>
          </a:prstGeom>
          <a:noFill/>
          <a:ln>
            <a:noFill/>
          </a:ln>
        </p:spPr>
        <p:txBody>
          <a:bodyPr anchorCtr="0" anchor="t" bIns="45700" lIns="91425" spcFirstLastPara="1" rIns="91425" wrap="square" tIns="45700">
            <a:noAutofit/>
          </a:bodyPr>
          <a:lstStyle/>
          <a:p>
            <a:pPr indent="-323850" lvl="0" marL="457200" rtl="0" algn="l">
              <a:lnSpc>
                <a:spcPct val="115000"/>
              </a:lnSpc>
              <a:spcBef>
                <a:spcPts val="0"/>
              </a:spcBef>
              <a:spcAft>
                <a:spcPts val="0"/>
              </a:spcAft>
              <a:buClr>
                <a:srgbClr val="000000"/>
              </a:buClr>
              <a:buSzPts val="1500"/>
              <a:buChar char="•"/>
            </a:pPr>
            <a:r>
              <a:rPr b="1" lang="en-US" sz="1500">
                <a:solidFill>
                  <a:srgbClr val="000000"/>
                </a:solidFill>
              </a:rPr>
              <a:t>Déterminant 1 - Qualité de l’air</a:t>
            </a:r>
            <a:endParaRPr b="1"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Counts of ambroisies detected by département for 2022</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b="1" lang="en-US" sz="1500">
                <a:solidFill>
                  <a:srgbClr val="000000"/>
                </a:solidFill>
              </a:rPr>
              <a:t>Déterminant 9 - Sécurité : </a:t>
            </a:r>
            <a:endParaRPr b="1"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Coups et blessures volontaires (taux) 2022</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Vols sans violence contre des personnes (taux) 2022</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Cambriolages de logement (taux) 2022</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Usage de stupéfiants (taux) 2022</a:t>
            </a:r>
            <a:endParaRPr sz="1500">
              <a:solidFill>
                <a:srgbClr val="000000"/>
              </a:solidFill>
            </a:endParaRPr>
          </a:p>
          <a:p>
            <a:pPr indent="0" lvl="0" marL="0" rtl="0" algn="l">
              <a:lnSpc>
                <a:spcPct val="115000"/>
              </a:lnSpc>
              <a:spcBef>
                <a:spcPts val="0"/>
              </a:spcBef>
              <a:spcAft>
                <a:spcPts val="0"/>
              </a:spcAft>
              <a:buSzPts val="1800"/>
              <a:buNone/>
            </a:pPr>
            <a:r>
              <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b="1" lang="en-US" sz="1500">
                <a:solidFill>
                  <a:srgbClr val="000000"/>
                </a:solidFill>
              </a:rPr>
              <a:t>Déterminant 10 - Accès à l’emploi, aux services et aux équipements</a:t>
            </a:r>
            <a:endParaRPr b="1"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Part de la population éloignée des équipements intermédiaires, 2021</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Part de la population éloignée des équipements de proximité, 2021</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Part de la population éloignée des équipements supérieurs, 2021</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Part de chômeurs de 15 à 64 ans en 2020 (sur personnes actives)</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Taux de cyclabilité</a:t>
            </a:r>
            <a:endParaRPr sz="1500">
              <a:solidFill>
                <a:srgbClr val="000000"/>
              </a:solidFill>
            </a:endParaRPr>
          </a:p>
          <a:p>
            <a:pPr indent="0" lvl="0" marL="0" rtl="0" algn="l">
              <a:lnSpc>
                <a:spcPct val="115000"/>
              </a:lnSpc>
              <a:spcBef>
                <a:spcPts val="0"/>
              </a:spcBef>
              <a:spcAft>
                <a:spcPts val="0"/>
              </a:spcAft>
              <a:buSzPts val="1800"/>
              <a:buNone/>
            </a:pPr>
            <a:r>
              <a:t/>
            </a:r>
            <a:endParaRPr sz="1500">
              <a:solidFill>
                <a:srgbClr val="000000"/>
              </a:solidFill>
            </a:endParaRPr>
          </a:p>
          <a:p>
            <a:pPr indent="0" lvl="0" marL="0" rtl="0" algn="l">
              <a:lnSpc>
                <a:spcPct val="115000"/>
              </a:lnSpc>
              <a:spcBef>
                <a:spcPts val="0"/>
              </a:spcBef>
              <a:spcAft>
                <a:spcPts val="0"/>
              </a:spcAft>
              <a:buSzPts val="1800"/>
              <a:buNone/>
            </a:pPr>
            <a:r>
              <a:t/>
            </a:r>
            <a:endParaRPr sz="1500">
              <a:solidFill>
                <a:srgbClr val="000000"/>
              </a:solidFill>
            </a:endParaRPr>
          </a:p>
          <a:p>
            <a:pPr indent="0" lvl="0" marL="0" rtl="0" algn="l">
              <a:lnSpc>
                <a:spcPct val="90000"/>
              </a:lnSpc>
              <a:spcBef>
                <a:spcPts val="1000"/>
              </a:spcBef>
              <a:spcAft>
                <a:spcPts val="0"/>
              </a:spcAft>
              <a:buSzPts val="1800"/>
              <a:buNone/>
            </a:pPr>
            <a:r>
              <a:t/>
            </a:r>
            <a:endParaRPr sz="1500"/>
          </a:p>
        </p:txBody>
      </p:sp>
      <p:sp>
        <p:nvSpPr>
          <p:cNvPr id="678" name="Google Shape;678;g2b91748b218_1_170"/>
          <p:cNvSpPr txBox="1"/>
          <p:nvPr>
            <p:ph idx="1" type="body"/>
          </p:nvPr>
        </p:nvSpPr>
        <p:spPr>
          <a:xfrm>
            <a:off x="6965675" y="1309825"/>
            <a:ext cx="4374300" cy="4351200"/>
          </a:xfrm>
          <a:prstGeom prst="rect">
            <a:avLst/>
          </a:prstGeom>
          <a:noFill/>
          <a:ln>
            <a:noFill/>
          </a:ln>
        </p:spPr>
        <p:txBody>
          <a:bodyPr anchorCtr="0" anchor="t" bIns="45700" lIns="91425" spcFirstLastPara="1" rIns="91425" wrap="square" tIns="45700">
            <a:normAutofit lnSpcReduction="20000"/>
          </a:bodyPr>
          <a:lstStyle/>
          <a:p>
            <a:pPr indent="-323850" lvl="0" marL="457200" rtl="0" algn="l">
              <a:lnSpc>
                <a:spcPct val="115000"/>
              </a:lnSpc>
              <a:spcBef>
                <a:spcPts val="0"/>
              </a:spcBef>
              <a:spcAft>
                <a:spcPts val="0"/>
              </a:spcAft>
              <a:buSzPts val="1500"/>
              <a:buChar char="•"/>
            </a:pPr>
            <a:r>
              <a:rPr b="1" lang="en-US" sz="1500"/>
              <a:t>Déterminant 12 - Alimentation</a:t>
            </a:r>
            <a:endParaRPr b="1" sz="1500"/>
          </a:p>
          <a:p>
            <a:pPr indent="0" lvl="0" marL="0" rtl="0" algn="l">
              <a:lnSpc>
                <a:spcPct val="115000"/>
              </a:lnSpc>
              <a:spcBef>
                <a:spcPts val="0"/>
              </a:spcBef>
              <a:spcAft>
                <a:spcPts val="0"/>
              </a:spcAft>
              <a:buSzPts val="1800"/>
              <a:buNone/>
            </a:pPr>
            <a:r>
              <a:rPr lang="en-US" sz="1500"/>
              <a:t>Pourcentage de parcelles bio</a:t>
            </a:r>
            <a:endParaRPr sz="1500"/>
          </a:p>
          <a:p>
            <a:pPr indent="0" lvl="0" marL="0" rtl="0" algn="l">
              <a:lnSpc>
                <a:spcPct val="115000"/>
              </a:lnSpc>
              <a:spcBef>
                <a:spcPts val="0"/>
              </a:spcBef>
              <a:spcAft>
                <a:spcPts val="0"/>
              </a:spcAft>
              <a:buClr>
                <a:schemeClr val="dk1"/>
              </a:buClr>
              <a:buSzPts val="1100"/>
              <a:buFont typeface="Arial"/>
              <a:buNone/>
            </a:pPr>
            <a:r>
              <a:t/>
            </a:r>
            <a:endParaRPr sz="1500"/>
          </a:p>
          <a:p>
            <a:pPr indent="-323850" lvl="0" marL="457200" rtl="0" algn="l">
              <a:lnSpc>
                <a:spcPct val="115000"/>
              </a:lnSpc>
              <a:spcBef>
                <a:spcPts val="0"/>
              </a:spcBef>
              <a:spcAft>
                <a:spcPts val="0"/>
              </a:spcAft>
              <a:buSzPts val="1500"/>
              <a:buChar char="•"/>
            </a:pPr>
            <a:r>
              <a:rPr b="1" lang="en-US" sz="1500"/>
              <a:t>Determinant 13 - Habitat</a:t>
            </a:r>
            <a:endParaRPr sz="1500"/>
          </a:p>
          <a:p>
            <a:pPr indent="0" lvl="0" marL="0" rtl="0" algn="l">
              <a:lnSpc>
                <a:spcPct val="115000"/>
              </a:lnSpc>
              <a:spcBef>
                <a:spcPts val="0"/>
              </a:spcBef>
              <a:spcAft>
                <a:spcPts val="0"/>
              </a:spcAft>
              <a:buClr>
                <a:schemeClr val="dk1"/>
              </a:buClr>
              <a:buSzPts val="1100"/>
              <a:buFont typeface="Arial"/>
              <a:buNone/>
            </a:pPr>
            <a:r>
              <a:rPr lang="en-US" sz="1500"/>
              <a:t>Sur-occupation du logement</a:t>
            </a:r>
            <a:endParaRPr sz="1500">
              <a:solidFill>
                <a:srgbClr val="000000"/>
              </a:solidFill>
            </a:endParaRPr>
          </a:p>
          <a:p>
            <a:pPr indent="0" lvl="0" marL="0" rtl="0" algn="l">
              <a:lnSpc>
                <a:spcPct val="115000"/>
              </a:lnSpc>
              <a:spcBef>
                <a:spcPts val="0"/>
              </a:spcBef>
              <a:spcAft>
                <a:spcPts val="0"/>
              </a:spcAft>
              <a:buSzPts val="1800"/>
              <a:buNone/>
            </a:pPr>
            <a:r>
              <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b="1" lang="en-US" sz="1500">
                <a:solidFill>
                  <a:srgbClr val="000000"/>
                </a:solidFill>
              </a:rPr>
              <a:t>Déterminant 14 - Revenu</a:t>
            </a:r>
            <a:endParaRPr b="1"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Part de ménage pauvres</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Indicateur de défavorisation social</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US" sz="1500">
                <a:solidFill>
                  <a:srgbClr val="000000"/>
                </a:solidFill>
              </a:rPr>
              <a:t>Mixité générationelle : </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Part des pers. âgées de - de 25 ans 2020</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Part des pers. âgées de 25 à 64 ans 2020</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Part des pers. âgées de 65 ans ou + 2020</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US" sz="1500">
                <a:solidFill>
                  <a:srgbClr val="000000"/>
                </a:solidFill>
              </a:rPr>
              <a:t>Mixité sociale : </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Part des ouvriers au lieu de travail en 2020</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Part des employés au lieu de travail en 2020</a:t>
            </a:r>
            <a:endParaRPr sz="1500">
              <a:solidFill>
                <a:srgbClr val="000000"/>
              </a:solidFill>
            </a:endParaRPr>
          </a:p>
          <a:p>
            <a:pPr indent="0" lvl="0" marL="0" rtl="0" algn="l">
              <a:lnSpc>
                <a:spcPct val="115000"/>
              </a:lnSpc>
              <a:spcBef>
                <a:spcPts val="0"/>
              </a:spcBef>
              <a:spcAft>
                <a:spcPts val="0"/>
              </a:spcAft>
              <a:buSzPts val="1800"/>
              <a:buNone/>
            </a:pPr>
            <a:r>
              <a:rPr lang="en-US" sz="1500">
                <a:solidFill>
                  <a:srgbClr val="000000"/>
                </a:solidFill>
              </a:rPr>
              <a:t>Part des cadres au lieu de travail en 2020</a:t>
            </a:r>
            <a:endParaRPr sz="3200"/>
          </a:p>
        </p:txBody>
      </p:sp>
      <p:grpSp>
        <p:nvGrpSpPr>
          <p:cNvPr id="679" name="Google Shape;679;g2b91748b218_1_170"/>
          <p:cNvGrpSpPr/>
          <p:nvPr/>
        </p:nvGrpSpPr>
        <p:grpSpPr>
          <a:xfrm>
            <a:off x="-4617" y="-1"/>
            <a:ext cx="12196566" cy="6858001"/>
            <a:chOff x="-4617" y="-1"/>
            <a:chExt cx="12196566" cy="6858001"/>
          </a:xfrm>
        </p:grpSpPr>
        <p:sp>
          <p:nvSpPr>
            <p:cNvPr id="680" name="Google Shape;680;g2b91748b218_1_17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1" name="Google Shape;681;g2b91748b218_1_17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2" name="Google Shape;682;g2b91748b218_1_17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3" name="Google Shape;683;g2b91748b218_1_17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
          <p:cNvSpPr txBox="1"/>
          <p:nvPr>
            <p:ph type="title"/>
          </p:nvPr>
        </p:nvSpPr>
        <p:spPr>
          <a:xfrm>
            <a:off x="838200" y="190953"/>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lang="en-US"/>
              <a:t>Next steps</a:t>
            </a:r>
            <a:endParaRPr/>
          </a:p>
        </p:txBody>
      </p:sp>
      <p:sp>
        <p:nvSpPr>
          <p:cNvPr id="690" name="Google Shape;690;p8"/>
          <p:cNvSpPr/>
          <p:nvPr/>
        </p:nvSpPr>
        <p:spPr>
          <a:xfrm rot="5400000">
            <a:off x="31688" y="-36357"/>
            <a:ext cx="895739" cy="968451"/>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1" name="Google Shape;691;p8"/>
          <p:cNvSpPr/>
          <p:nvPr/>
        </p:nvSpPr>
        <p:spPr>
          <a:xfrm rot="5400000">
            <a:off x="148519" y="113418"/>
            <a:ext cx="433125" cy="469987"/>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 name="Google Shape;692;p8"/>
          <p:cNvSpPr/>
          <p:nvPr/>
        </p:nvSpPr>
        <p:spPr>
          <a:xfrm rot="-5400000">
            <a:off x="11259905" y="5925905"/>
            <a:ext cx="895739" cy="968451"/>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3" name="Google Shape;693;p8"/>
          <p:cNvSpPr/>
          <p:nvPr/>
        </p:nvSpPr>
        <p:spPr>
          <a:xfrm rot="-5400000">
            <a:off x="11616619" y="6269080"/>
            <a:ext cx="433125" cy="469987"/>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4" name="Google Shape;694;p8"/>
          <p:cNvSpPr txBox="1"/>
          <p:nvPr/>
        </p:nvSpPr>
        <p:spPr>
          <a:xfrm>
            <a:off x="2622150" y="1516525"/>
            <a:ext cx="7755300" cy="43629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00000"/>
              </a:lnSpc>
              <a:spcBef>
                <a:spcPts val="0"/>
              </a:spcBef>
              <a:spcAft>
                <a:spcPts val="0"/>
              </a:spcAft>
              <a:buClr>
                <a:schemeClr val="dk1"/>
              </a:buClr>
              <a:buSzPts val="2600"/>
              <a:buFont typeface="Calibri"/>
              <a:buAutoNum type="arabicParenR"/>
            </a:pPr>
            <a:r>
              <a:rPr b="0" i="0" lang="en-US" sz="2600" u="none" cap="none" strike="noStrike">
                <a:solidFill>
                  <a:schemeClr val="dk1"/>
                </a:solidFill>
                <a:latin typeface="Calibri"/>
                <a:ea typeface="Calibri"/>
                <a:cs typeface="Calibri"/>
                <a:sym typeface="Calibri"/>
              </a:rPr>
              <a:t>Compile all the different indicators in a single format</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AutoNum type="arabicParenR"/>
            </a:pPr>
            <a:r>
              <a:rPr b="0" i="0" lang="en-US" sz="2600" u="none" cap="none" strike="noStrike">
                <a:solidFill>
                  <a:schemeClr val="dk1"/>
                </a:solidFill>
                <a:latin typeface="Calibri"/>
                <a:ea typeface="Calibri"/>
                <a:cs typeface="Calibri"/>
                <a:sym typeface="Calibri"/>
              </a:rPr>
              <a:t>Code for once data is at highest resolution to group into IRIS, Commune, Département et Région</a:t>
            </a:r>
            <a:endParaRPr b="0" i="0" sz="2600" u="none" cap="none" strike="noStrike">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AutoNum type="arabicParenR"/>
            </a:pPr>
            <a:r>
              <a:rPr b="0" i="0" lang="en-US" sz="2600" u="none" cap="none" strike="noStrike">
                <a:solidFill>
                  <a:schemeClr val="dk1"/>
                </a:solidFill>
                <a:latin typeface="Calibri"/>
                <a:ea typeface="Calibri"/>
                <a:cs typeface="Calibri"/>
                <a:sym typeface="Calibri"/>
              </a:rPr>
              <a:t>Visualisation (in RShiny) of all indicators collected</a:t>
            </a:r>
            <a:endParaRPr b="0" i="0" sz="2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600"/>
              <a:buFont typeface="Arial"/>
              <a:buNone/>
            </a:pPr>
            <a:r>
              <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b9753d1dcf_0_5"/>
          <p:cNvSpPr txBox="1"/>
          <p:nvPr>
            <p:ph type="title"/>
          </p:nvPr>
        </p:nvSpPr>
        <p:spPr>
          <a:xfrm>
            <a:off x="838200" y="1050925"/>
            <a:ext cx="10685100" cy="1325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a:latin typeface="Arial"/>
                <a:ea typeface="Arial"/>
                <a:cs typeface="Arial"/>
                <a:sym typeface="Arial"/>
              </a:rPr>
              <a:t>Indicateur: nombre moyen de jours supérieur ou égal à mauvais pour la qualité de l’air (Pt.2)</a:t>
            </a:r>
            <a:endParaRPr>
              <a:latin typeface="Arial"/>
              <a:ea typeface="Arial"/>
              <a:cs typeface="Arial"/>
              <a:sym typeface="Arial"/>
            </a:endParaRPr>
          </a:p>
        </p:txBody>
      </p:sp>
      <p:sp>
        <p:nvSpPr>
          <p:cNvPr id="129" name="Google Shape;129;g2b9753d1dcf_0_5"/>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g2b9753d1dcf_0_5"/>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 name="Google Shape;131;g2b9753d1dcf_0_5"/>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g2b9753d1dcf_0_5"/>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 name="Google Shape;133;g2b9753d1dcf_0_5"/>
          <p:cNvSpPr txBox="1"/>
          <p:nvPr/>
        </p:nvSpPr>
        <p:spPr>
          <a:xfrm>
            <a:off x="2004125" y="2881825"/>
            <a:ext cx="8809500" cy="340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lang="en-US" sz="2100">
                <a:solidFill>
                  <a:schemeClr val="dk1"/>
                </a:solidFill>
                <a:latin typeface="Calibri"/>
                <a:ea typeface="Calibri"/>
                <a:cs typeface="Calibri"/>
                <a:sym typeface="Calibri"/>
              </a:rPr>
              <a:t>Data i</a:t>
            </a:r>
            <a:r>
              <a:rPr b="1" i="0" lang="en-US" sz="2100" u="none" cap="none" strike="noStrike">
                <a:solidFill>
                  <a:schemeClr val="dk1"/>
                </a:solidFill>
                <a:latin typeface="Calibri"/>
                <a:ea typeface="Calibri"/>
                <a:cs typeface="Calibri"/>
                <a:sym typeface="Calibri"/>
              </a:rPr>
              <a:t>ssues:</a:t>
            </a:r>
            <a:endParaRPr b="1" i="0" sz="2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sz="2100">
              <a:solidFill>
                <a:schemeClr val="dk1"/>
              </a:solidFill>
              <a:latin typeface="Calibri"/>
              <a:ea typeface="Calibri"/>
              <a:cs typeface="Calibri"/>
              <a:sym typeface="Calibri"/>
            </a:endParaRPr>
          </a:p>
          <a:p>
            <a:pPr indent="-361950" lvl="0" marL="457200" marR="0" rtl="0" algn="l">
              <a:lnSpc>
                <a:spcPct val="1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Incomplete availability of pollutant data for all regions </a:t>
            </a:r>
            <a:endParaRPr b="0" i="0" sz="2100" u="none" cap="none" strike="noStrike">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e.g., all SO2 data is missing for Bretagne and Île-de-France</a:t>
            </a:r>
            <a:endParaRPr b="0" i="0" sz="21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361950" lvl="0" marL="457200" marR="0" rtl="0" algn="l">
              <a:lnSpc>
                <a:spcPct val="1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Incomplete coverage of data for regions which do have pollutant data files </a:t>
            </a:r>
            <a:endParaRPr b="0" i="0" sz="2100" u="none" cap="none" strike="noStrike">
              <a:solidFill>
                <a:schemeClr val="dk1"/>
              </a:solidFill>
              <a:latin typeface="Calibri"/>
              <a:ea typeface="Calibri"/>
              <a:cs typeface="Calibri"/>
              <a:sym typeface="Calibri"/>
            </a:endParaRPr>
          </a:p>
          <a:p>
            <a:pPr indent="-361950" lvl="1" marL="914400" marR="0" rtl="0" algn="l">
              <a:lnSpc>
                <a:spcPct val="1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e.g., incomplete yearly coverage for SO2 data for Corse</a:t>
            </a:r>
            <a:endParaRPr b="1" i="0" sz="21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b878db1474_0_21"/>
          <p:cNvSpPr txBox="1"/>
          <p:nvPr>
            <p:ph type="title"/>
          </p:nvPr>
        </p:nvSpPr>
        <p:spPr>
          <a:xfrm>
            <a:off x="838200" y="1050925"/>
            <a:ext cx="10627800" cy="1325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a:latin typeface="Arial"/>
                <a:ea typeface="Arial"/>
                <a:cs typeface="Arial"/>
                <a:sym typeface="Arial"/>
              </a:rPr>
              <a:t>Indicateur: nombre moyen de jours supérieur ou égal à mauvais pour la qualité de l’air (Pt.3)</a:t>
            </a:r>
            <a:endParaRPr>
              <a:latin typeface="Arial"/>
              <a:ea typeface="Arial"/>
              <a:cs typeface="Arial"/>
              <a:sym typeface="Arial"/>
            </a:endParaRPr>
          </a:p>
        </p:txBody>
      </p:sp>
      <p:sp>
        <p:nvSpPr>
          <p:cNvPr id="140" name="Google Shape;140;g2b878db1474_0_21"/>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g2b878db1474_0_21"/>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g2b878db1474_0_21"/>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g2b878db1474_0_21"/>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4" name="Google Shape;144;g2b878db1474_0_21"/>
          <p:cNvPicPr preferRelativeResize="0"/>
          <p:nvPr/>
        </p:nvPicPr>
        <p:blipFill rotWithShape="1">
          <a:blip r:embed="rId3">
            <a:alphaModFix/>
          </a:blip>
          <a:srcRect b="5472" l="0" r="3297" t="0"/>
          <a:stretch/>
        </p:blipFill>
        <p:spPr>
          <a:xfrm>
            <a:off x="6077195" y="3157612"/>
            <a:ext cx="5666256" cy="2640438"/>
          </a:xfrm>
          <a:prstGeom prst="rect">
            <a:avLst/>
          </a:prstGeom>
          <a:noFill/>
          <a:ln>
            <a:noFill/>
          </a:ln>
        </p:spPr>
      </p:pic>
      <p:sp>
        <p:nvSpPr>
          <p:cNvPr id="145" name="Google Shape;145;g2b878db1474_0_21"/>
          <p:cNvSpPr txBox="1"/>
          <p:nvPr/>
        </p:nvSpPr>
        <p:spPr>
          <a:xfrm>
            <a:off x="838200" y="2981125"/>
            <a:ext cx="4824900" cy="33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1900" u="none" cap="none" strike="noStrike">
                <a:solidFill>
                  <a:schemeClr val="dk1"/>
                </a:solidFill>
                <a:latin typeface="Calibri"/>
                <a:ea typeface="Calibri"/>
                <a:cs typeface="Calibri"/>
                <a:sym typeface="Calibri"/>
              </a:rPr>
              <a:t>Methodology followed:</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b="0" i="0" lang="en-US" sz="1900" u="none" cap="none" strike="noStrike">
                <a:solidFill>
                  <a:schemeClr val="dk1"/>
                </a:solidFill>
                <a:latin typeface="Calibri"/>
                <a:ea typeface="Calibri"/>
                <a:cs typeface="Calibri"/>
                <a:sym typeface="Calibri"/>
              </a:rPr>
              <a:t>Recreated ATMO index using their methodology </a:t>
            </a:r>
            <a:endParaRPr sz="19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900">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b="0" i="0" lang="en-US" sz="1900" u="none" cap="none" strike="noStrike">
                <a:solidFill>
                  <a:schemeClr val="dk1"/>
                </a:solidFill>
                <a:latin typeface="Calibri"/>
                <a:ea typeface="Calibri"/>
                <a:cs typeface="Calibri"/>
                <a:sym typeface="Calibri"/>
              </a:rPr>
              <a:t>Took the </a:t>
            </a:r>
            <a:r>
              <a:rPr lang="en-US" sz="1900">
                <a:solidFill>
                  <a:schemeClr val="dk1"/>
                </a:solidFill>
                <a:latin typeface="Calibri"/>
                <a:ea typeface="Calibri"/>
                <a:cs typeface="Calibri"/>
                <a:sym typeface="Calibri"/>
              </a:rPr>
              <a:t>percentage</a:t>
            </a:r>
            <a:r>
              <a:rPr b="0" i="0" lang="en-US" sz="1900" u="none" cap="none" strike="noStrike">
                <a:solidFill>
                  <a:schemeClr val="dk1"/>
                </a:solidFill>
                <a:latin typeface="Calibri"/>
                <a:ea typeface="Calibri"/>
                <a:cs typeface="Calibri"/>
                <a:sym typeface="Calibri"/>
              </a:rPr>
              <a:t> of days over the year available which have an ATMO score </a:t>
            </a:r>
            <a:r>
              <a:rPr lang="en-US" sz="1900">
                <a:solidFill>
                  <a:schemeClr val="dk1"/>
                </a:solidFill>
                <a:latin typeface="Calibri"/>
                <a:ea typeface="Calibri"/>
                <a:cs typeface="Calibri"/>
                <a:sym typeface="Calibri"/>
              </a:rPr>
              <a:t>greater than or equal to </a:t>
            </a:r>
            <a:r>
              <a:rPr b="0" i="0" lang="en-US" sz="1900" u="none" cap="none" strike="noStrike">
                <a:solidFill>
                  <a:schemeClr val="dk1"/>
                </a:solidFill>
                <a:latin typeface="Calibri"/>
                <a:ea typeface="Calibri"/>
                <a:cs typeface="Calibri"/>
                <a:sym typeface="Calibri"/>
              </a:rPr>
              <a:t>3 </a:t>
            </a:r>
            <a:r>
              <a:rPr lang="en-US" sz="1900">
                <a:solidFill>
                  <a:schemeClr val="dk1"/>
                </a:solidFill>
                <a:latin typeface="Calibri"/>
                <a:ea typeface="Calibri"/>
                <a:cs typeface="Calibri"/>
                <a:sym typeface="Calibri"/>
              </a:rPr>
              <a:t>out of the</a:t>
            </a:r>
            <a:r>
              <a:rPr b="0" i="0" lang="en-US" sz="1900" u="none" cap="none" strike="noStrike">
                <a:solidFill>
                  <a:schemeClr val="dk1"/>
                </a:solidFill>
                <a:latin typeface="Calibri"/>
                <a:ea typeface="Calibri"/>
                <a:cs typeface="Calibri"/>
                <a:sym typeface="Calibri"/>
              </a:rPr>
              <a:t> total number of days available.</a:t>
            </a:r>
            <a:endParaRPr b="0" i="0" sz="1900" u="none" cap="none" strike="noStrike">
              <a:solidFill>
                <a:schemeClr val="dk1"/>
              </a:solidFill>
              <a:latin typeface="Calibri"/>
              <a:ea typeface="Calibri"/>
              <a:cs typeface="Calibri"/>
              <a:sym typeface="Calibri"/>
            </a:endParaRPr>
          </a:p>
        </p:txBody>
      </p:sp>
      <p:sp>
        <p:nvSpPr>
          <p:cNvPr id="146" name="Google Shape;146;g2b878db1474_0_21"/>
          <p:cNvSpPr txBox="1"/>
          <p:nvPr/>
        </p:nvSpPr>
        <p:spPr>
          <a:xfrm>
            <a:off x="7678775" y="2507875"/>
            <a:ext cx="4064700" cy="132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US" sz="1800">
                <a:solidFill>
                  <a:schemeClr val="dk1"/>
                </a:solidFill>
                <a:latin typeface="Calibri"/>
                <a:ea typeface="Calibri"/>
                <a:cs typeface="Calibri"/>
                <a:sym typeface="Calibri"/>
              </a:rPr>
              <a:t>ATMO Sub-score</a:t>
            </a:r>
            <a:endParaRPr b="1"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i="0" lang="en-US" sz="2400" u="none" cap="none" strike="noStrike">
                <a:solidFill>
                  <a:schemeClr val="dk1"/>
                </a:solidFill>
                <a:latin typeface="Calibri"/>
                <a:ea typeface="Calibri"/>
                <a:cs typeface="Calibri"/>
                <a:sym typeface="Calibri"/>
              </a:rPr>
              <a:t>1       2       3       4       5          6</a:t>
            </a:r>
            <a:endParaRPr i="0" sz="2400" u="none" cap="none" strike="noStrike">
              <a:solidFill>
                <a:schemeClr val="dk1"/>
              </a:solidFill>
              <a:latin typeface="Calibri"/>
              <a:ea typeface="Calibri"/>
              <a:cs typeface="Calibri"/>
              <a:sym typeface="Calibri"/>
            </a:endParaRPr>
          </a:p>
        </p:txBody>
      </p:sp>
      <p:sp>
        <p:nvSpPr>
          <p:cNvPr id="147" name="Google Shape;147;g2b878db1474_0_21"/>
          <p:cNvSpPr txBox="1"/>
          <p:nvPr/>
        </p:nvSpPr>
        <p:spPr>
          <a:xfrm>
            <a:off x="6148000" y="5748150"/>
            <a:ext cx="3236400" cy="67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Calibri"/>
                <a:ea typeface="Calibri"/>
                <a:cs typeface="Calibri"/>
                <a:sym typeface="Calibri"/>
              </a:rPr>
              <a:t>Source: ATMO France</a:t>
            </a:r>
            <a:endParaRPr b="0" i="1" sz="10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g2b878db1474_0_38"/>
          <p:cNvPicPr preferRelativeResize="0"/>
          <p:nvPr/>
        </p:nvPicPr>
        <p:blipFill>
          <a:blip r:embed="rId3">
            <a:alphaModFix/>
          </a:blip>
          <a:stretch>
            <a:fillRect/>
          </a:stretch>
        </p:blipFill>
        <p:spPr>
          <a:xfrm>
            <a:off x="5298811" y="3997248"/>
            <a:ext cx="832381" cy="1537801"/>
          </a:xfrm>
          <a:prstGeom prst="rect">
            <a:avLst/>
          </a:prstGeom>
          <a:noFill/>
          <a:ln>
            <a:noFill/>
          </a:ln>
        </p:spPr>
      </p:pic>
      <p:pic>
        <p:nvPicPr>
          <p:cNvPr id="154" name="Google Shape;154;g2b878db1474_0_38"/>
          <p:cNvPicPr preferRelativeResize="0"/>
          <p:nvPr/>
        </p:nvPicPr>
        <p:blipFill>
          <a:blip r:embed="rId4">
            <a:alphaModFix/>
          </a:blip>
          <a:stretch>
            <a:fillRect/>
          </a:stretch>
        </p:blipFill>
        <p:spPr>
          <a:xfrm>
            <a:off x="1395337" y="3354742"/>
            <a:ext cx="3579425" cy="3211234"/>
          </a:xfrm>
          <a:prstGeom prst="rect">
            <a:avLst/>
          </a:prstGeom>
          <a:noFill/>
          <a:ln>
            <a:noFill/>
          </a:ln>
        </p:spPr>
      </p:pic>
      <p:sp>
        <p:nvSpPr>
          <p:cNvPr id="155" name="Google Shape;155;g2b878db1474_0_38"/>
          <p:cNvSpPr txBox="1"/>
          <p:nvPr>
            <p:ph type="title"/>
          </p:nvPr>
        </p:nvSpPr>
        <p:spPr>
          <a:xfrm>
            <a:off x="838200" y="1050925"/>
            <a:ext cx="10627800" cy="1325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a:latin typeface="Arial"/>
                <a:ea typeface="Arial"/>
                <a:cs typeface="Arial"/>
                <a:sym typeface="Arial"/>
              </a:rPr>
              <a:t>Indicateur: nombre moyen de jours supérieur ou égal à mauvais pour la qualité de l’air (Pt.4)</a:t>
            </a:r>
            <a:endParaRPr>
              <a:latin typeface="Arial"/>
              <a:ea typeface="Arial"/>
              <a:cs typeface="Arial"/>
              <a:sym typeface="Arial"/>
            </a:endParaRPr>
          </a:p>
        </p:txBody>
      </p:sp>
      <p:sp>
        <p:nvSpPr>
          <p:cNvPr id="156" name="Google Shape;156;g2b878db1474_0_38"/>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g2b878db1474_0_38"/>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 name="Google Shape;158;g2b878db1474_0_38"/>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g2b878db1474_0_38"/>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 name="Google Shape;160;g2b878db1474_0_38"/>
          <p:cNvSpPr txBox="1"/>
          <p:nvPr/>
        </p:nvSpPr>
        <p:spPr>
          <a:xfrm>
            <a:off x="971350" y="2531750"/>
            <a:ext cx="4427400" cy="89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US" sz="1900">
                <a:solidFill>
                  <a:schemeClr val="dk1"/>
                </a:solidFill>
                <a:latin typeface="Calibri"/>
                <a:ea typeface="Calibri"/>
                <a:cs typeface="Calibri"/>
                <a:sym typeface="Calibri"/>
              </a:rPr>
              <a:t>I</a:t>
            </a:r>
            <a:r>
              <a:rPr b="1" i="0" lang="en-US" sz="1900" u="none" cap="none" strike="noStrike">
                <a:solidFill>
                  <a:schemeClr val="dk1"/>
                </a:solidFill>
                <a:latin typeface="Calibri"/>
                <a:ea typeface="Calibri"/>
                <a:cs typeface="Calibri"/>
                <a:sym typeface="Calibri"/>
              </a:rPr>
              <a:t>ndicator at highest resolution (station-level)</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p:txBody>
      </p:sp>
      <p:pic>
        <p:nvPicPr>
          <p:cNvPr id="161" name="Google Shape;161;g2b878db1474_0_38"/>
          <p:cNvPicPr preferRelativeResize="0"/>
          <p:nvPr/>
        </p:nvPicPr>
        <p:blipFill rotWithShape="1">
          <a:blip r:embed="rId5">
            <a:alphaModFix/>
          </a:blip>
          <a:srcRect b="0" l="0" r="0" t="0"/>
          <a:stretch/>
        </p:blipFill>
        <p:spPr>
          <a:xfrm>
            <a:off x="-4563675" y="457025"/>
            <a:ext cx="4091197" cy="3125650"/>
          </a:xfrm>
          <a:prstGeom prst="rect">
            <a:avLst/>
          </a:prstGeom>
          <a:noFill/>
          <a:ln>
            <a:noFill/>
          </a:ln>
        </p:spPr>
      </p:pic>
      <p:sp>
        <p:nvSpPr>
          <p:cNvPr id="162" name="Google Shape;162;g2b878db1474_0_38"/>
          <p:cNvSpPr txBox="1"/>
          <p:nvPr/>
        </p:nvSpPr>
        <p:spPr>
          <a:xfrm>
            <a:off x="6310475" y="2531750"/>
            <a:ext cx="4427400" cy="89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US" sz="1900">
                <a:solidFill>
                  <a:schemeClr val="dk1"/>
                </a:solidFill>
                <a:latin typeface="Calibri"/>
                <a:ea typeface="Calibri"/>
                <a:cs typeface="Calibri"/>
                <a:sym typeface="Calibri"/>
              </a:rPr>
              <a:t>F</a:t>
            </a:r>
            <a:r>
              <a:rPr b="1" lang="en-US" sz="1900">
                <a:solidFill>
                  <a:schemeClr val="dk1"/>
                </a:solidFill>
                <a:latin typeface="Calibri"/>
                <a:ea typeface="Calibri"/>
                <a:cs typeface="Calibri"/>
                <a:sym typeface="Calibri"/>
              </a:rPr>
              <a:t>ocus on area with highest coverage </a:t>
            </a:r>
            <a:r>
              <a:rPr b="1" i="0" lang="en-US" sz="1900" u="none" cap="none" strike="noStrike">
                <a:solidFill>
                  <a:schemeClr val="dk1"/>
                </a:solidFill>
                <a:latin typeface="Calibri"/>
                <a:ea typeface="Calibri"/>
                <a:cs typeface="Calibri"/>
                <a:sym typeface="Calibri"/>
              </a:rPr>
              <a:t>(station-level)</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p:txBody>
      </p:sp>
      <p:pic>
        <p:nvPicPr>
          <p:cNvPr id="163" name="Google Shape;163;g2b878db1474_0_38"/>
          <p:cNvPicPr preferRelativeResize="0"/>
          <p:nvPr/>
        </p:nvPicPr>
        <p:blipFill>
          <a:blip r:embed="rId6">
            <a:alphaModFix/>
          </a:blip>
          <a:stretch>
            <a:fillRect/>
          </a:stretch>
        </p:blipFill>
        <p:spPr>
          <a:xfrm>
            <a:off x="6957625" y="3582675"/>
            <a:ext cx="3133101" cy="2609198"/>
          </a:xfrm>
          <a:prstGeom prst="rect">
            <a:avLst/>
          </a:prstGeom>
          <a:noFill/>
          <a:ln>
            <a:noFill/>
          </a:ln>
        </p:spPr>
      </p:pic>
      <p:sp>
        <p:nvSpPr>
          <p:cNvPr id="164" name="Google Shape;164;g2b878db1474_0_38"/>
          <p:cNvSpPr txBox="1"/>
          <p:nvPr/>
        </p:nvSpPr>
        <p:spPr>
          <a:xfrm>
            <a:off x="5881200" y="3898300"/>
            <a:ext cx="5418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165" name="Google Shape;165;g2b878db1474_0_38"/>
          <p:cNvSpPr txBox="1"/>
          <p:nvPr/>
        </p:nvSpPr>
        <p:spPr>
          <a:xfrm>
            <a:off x="250875" y="6467650"/>
            <a:ext cx="94158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latin typeface="Calibri"/>
                <a:ea typeface="Calibri"/>
                <a:cs typeface="Calibri"/>
                <a:sym typeface="Calibri"/>
              </a:rPr>
              <a:t>* Proportion of days available in 2023 with an ATMO score of at least 3/6</a:t>
            </a:r>
            <a:endParaRPr i="1">
              <a:solidFill>
                <a:schemeClr val="dk1"/>
              </a:solidFill>
              <a:latin typeface="Calibri"/>
              <a:ea typeface="Calibri"/>
              <a:cs typeface="Calibri"/>
              <a:sym typeface="Calibri"/>
            </a:endParaRPr>
          </a:p>
        </p:txBody>
      </p:sp>
      <p:sp>
        <p:nvSpPr>
          <p:cNvPr id="166" name="Google Shape;166;g2b878db1474_0_38"/>
          <p:cNvSpPr/>
          <p:nvPr/>
        </p:nvSpPr>
        <p:spPr>
          <a:xfrm>
            <a:off x="1366125" y="6052675"/>
            <a:ext cx="641700" cy="51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7" name="Google Shape;167;g2b878db1474_0_38"/>
          <p:cNvSpPr txBox="1"/>
          <p:nvPr/>
        </p:nvSpPr>
        <p:spPr>
          <a:xfrm>
            <a:off x="6733175" y="6153450"/>
            <a:ext cx="32331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latin typeface="Calibri"/>
                <a:ea typeface="Calibri"/>
                <a:cs typeface="Calibri"/>
                <a:sym typeface="Calibri"/>
              </a:rPr>
              <a:t>Focus: Ile-de-France</a:t>
            </a:r>
            <a:endParaRPr i="1">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b9753d1dcf_0_18"/>
          <p:cNvSpPr txBox="1"/>
          <p:nvPr>
            <p:ph type="title"/>
          </p:nvPr>
        </p:nvSpPr>
        <p:spPr>
          <a:xfrm>
            <a:off x="838200" y="1050925"/>
            <a:ext cx="10627800" cy="1325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a:latin typeface="Arial"/>
                <a:ea typeface="Arial"/>
                <a:cs typeface="Arial"/>
                <a:sym typeface="Arial"/>
              </a:rPr>
              <a:t>Indicateur: nombre moyen de jours supérieur ou égal à mauvais pour la qualité de l’air (Pt.5)</a:t>
            </a:r>
            <a:endParaRPr>
              <a:latin typeface="Arial"/>
              <a:ea typeface="Arial"/>
              <a:cs typeface="Arial"/>
              <a:sym typeface="Arial"/>
            </a:endParaRPr>
          </a:p>
        </p:txBody>
      </p:sp>
      <p:sp>
        <p:nvSpPr>
          <p:cNvPr id="174" name="Google Shape;174;g2b9753d1dcf_0_18"/>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 name="Google Shape;175;g2b9753d1dcf_0_18"/>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6" name="Google Shape;176;g2b9753d1dcf_0_18"/>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 name="Google Shape;177;g2b9753d1dcf_0_18"/>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g2b9753d1dcf_0_18"/>
          <p:cNvSpPr txBox="1"/>
          <p:nvPr/>
        </p:nvSpPr>
        <p:spPr>
          <a:xfrm>
            <a:off x="856425" y="2585875"/>
            <a:ext cx="4873800" cy="37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2000" u="none" cap="none" strike="noStrike">
                <a:solidFill>
                  <a:schemeClr val="dk1"/>
                </a:solidFill>
                <a:latin typeface="Calibri"/>
                <a:ea typeface="Calibri"/>
                <a:cs typeface="Calibri"/>
                <a:sym typeface="Calibri"/>
              </a:rPr>
              <a:t>Concerns with / limitations of indicator:</a:t>
            </a:r>
            <a:r>
              <a:rPr b="0" i="0"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20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Incomplete coverage which could lead to a misleading score if the missing data is significant enough </a:t>
            </a:r>
            <a:endParaRPr b="0"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Focuses on worst pollutant performance which ignores </a:t>
            </a:r>
            <a:r>
              <a:rPr b="0" i="0" lang="en-US" sz="1800" u="none" cap="none" strike="noStrike">
                <a:solidFill>
                  <a:schemeClr val="dk1"/>
                </a:solidFill>
                <a:latin typeface="Calibri"/>
                <a:ea typeface="Calibri"/>
                <a:cs typeface="Calibri"/>
                <a:sym typeface="Calibri"/>
              </a:rPr>
              <a:t>that </a:t>
            </a:r>
            <a:r>
              <a:rPr b="0" i="0" lang="en-US" sz="1800" u="none" cap="none" strike="noStrike">
                <a:solidFill>
                  <a:schemeClr val="dk1"/>
                </a:solidFill>
                <a:latin typeface="Calibri"/>
                <a:ea typeface="Calibri"/>
                <a:cs typeface="Calibri"/>
                <a:sym typeface="Calibri"/>
              </a:rPr>
              <a:t>the area might be doing well on other pollutants</a:t>
            </a:r>
            <a:endParaRPr b="0"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500"/>
              <a:buFont typeface="Arial"/>
              <a:buNone/>
            </a:pPr>
            <a:r>
              <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a:t>
            </a:r>
            <a:r>
              <a:rPr b="0" i="0" lang="en-US" sz="1800" u="none" cap="none" strike="noStrike">
                <a:solidFill>
                  <a:schemeClr val="dk1"/>
                </a:solidFill>
                <a:latin typeface="Calibri"/>
                <a:ea typeface="Calibri"/>
                <a:cs typeface="Calibri"/>
                <a:sym typeface="Calibri"/>
              </a:rPr>
              <a:t>cal</a:t>
            </a:r>
            <a:r>
              <a:rPr lang="en-US" sz="1800">
                <a:solidFill>
                  <a:schemeClr val="dk1"/>
                </a:solidFill>
                <a:latin typeface="Calibri"/>
                <a:ea typeface="Calibri"/>
                <a:cs typeface="Calibri"/>
                <a:sym typeface="Calibri"/>
              </a:rPr>
              <a:t>ing</a:t>
            </a:r>
            <a:r>
              <a:rPr b="0" i="0" lang="en-US" sz="1800" u="none" cap="none" strike="noStrike">
                <a:solidFill>
                  <a:schemeClr val="dk1"/>
                </a:solidFill>
                <a:latin typeface="Calibri"/>
                <a:ea typeface="Calibri"/>
                <a:cs typeface="Calibri"/>
                <a:sym typeface="Calibri"/>
              </a:rPr>
              <a:t> up to IRIS/Commune </a:t>
            </a:r>
            <a:r>
              <a:rPr lang="en-US" sz="1800">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342900" lvl="1" marL="914400" marR="0" rtl="0" algn="l">
              <a:lnSpc>
                <a:spcPct val="10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Which radius to select?</a:t>
            </a:r>
            <a:endParaRPr b="0" i="0" sz="1800" u="none" cap="none" strike="noStrike">
              <a:solidFill>
                <a:schemeClr val="dk1"/>
              </a:solidFill>
              <a:latin typeface="Calibri"/>
              <a:ea typeface="Calibri"/>
              <a:cs typeface="Calibri"/>
              <a:sym typeface="Calibri"/>
            </a:endParaRPr>
          </a:p>
        </p:txBody>
      </p:sp>
      <p:pic>
        <p:nvPicPr>
          <p:cNvPr id="179" name="Google Shape;179;g2b9753d1dcf_0_18"/>
          <p:cNvPicPr preferRelativeResize="0"/>
          <p:nvPr/>
        </p:nvPicPr>
        <p:blipFill rotWithShape="1">
          <a:blip r:embed="rId3">
            <a:alphaModFix/>
          </a:blip>
          <a:srcRect b="0" l="0" r="4324" t="0"/>
          <a:stretch/>
        </p:blipFill>
        <p:spPr>
          <a:xfrm>
            <a:off x="5862550" y="3027475"/>
            <a:ext cx="5361001" cy="3280775"/>
          </a:xfrm>
          <a:prstGeom prst="rect">
            <a:avLst/>
          </a:prstGeom>
          <a:noFill/>
          <a:ln>
            <a:noFill/>
          </a:ln>
        </p:spPr>
      </p:pic>
      <p:sp>
        <p:nvSpPr>
          <p:cNvPr id="180" name="Google Shape;180;g2b9753d1dcf_0_18"/>
          <p:cNvSpPr txBox="1"/>
          <p:nvPr/>
        </p:nvSpPr>
        <p:spPr>
          <a:xfrm>
            <a:off x="5862550" y="6308250"/>
            <a:ext cx="32331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1"/>
                </a:solidFill>
                <a:latin typeface="Calibri"/>
                <a:ea typeface="Calibri"/>
                <a:cs typeface="Calibri"/>
                <a:sym typeface="Calibri"/>
              </a:rPr>
              <a:t>Focus: Ile-de-France</a:t>
            </a:r>
            <a:endParaRPr i="1">
              <a:solidFill>
                <a:schemeClr val="dk1"/>
              </a:solidFill>
              <a:latin typeface="Calibri"/>
              <a:ea typeface="Calibri"/>
              <a:cs typeface="Calibri"/>
              <a:sym typeface="Calibri"/>
            </a:endParaRPr>
          </a:p>
        </p:txBody>
      </p:sp>
      <p:sp>
        <p:nvSpPr>
          <p:cNvPr id="181" name="Google Shape;181;g2b9753d1dcf_0_18"/>
          <p:cNvSpPr txBox="1"/>
          <p:nvPr/>
        </p:nvSpPr>
        <p:spPr>
          <a:xfrm>
            <a:off x="5324825" y="2605225"/>
            <a:ext cx="4427400" cy="89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US" sz="1900">
                <a:solidFill>
                  <a:schemeClr val="dk1"/>
                </a:solidFill>
                <a:latin typeface="Calibri"/>
                <a:ea typeface="Calibri"/>
                <a:cs typeface="Calibri"/>
                <a:sym typeface="Calibri"/>
              </a:rPr>
              <a:t>Focus on section of IRIS-level plot</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p:txBody>
      </p:sp>
      <p:pic>
        <p:nvPicPr>
          <p:cNvPr id="182" name="Google Shape;182;g2b9753d1dcf_0_18"/>
          <p:cNvPicPr preferRelativeResize="0"/>
          <p:nvPr/>
        </p:nvPicPr>
        <p:blipFill>
          <a:blip r:embed="rId4">
            <a:alphaModFix/>
          </a:blip>
          <a:stretch>
            <a:fillRect/>
          </a:stretch>
        </p:blipFill>
        <p:spPr>
          <a:xfrm>
            <a:off x="-5044028" y="0"/>
            <a:ext cx="4808951" cy="4114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bac5678fc7_0_0"/>
          <p:cNvSpPr txBox="1"/>
          <p:nvPr>
            <p:ph type="title"/>
          </p:nvPr>
        </p:nvSpPr>
        <p:spPr>
          <a:xfrm>
            <a:off x="838200" y="1050925"/>
            <a:ext cx="10685100" cy="132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Indicateur: SOMO35 (Pt.1)</a:t>
            </a:r>
            <a:endParaRPr>
              <a:latin typeface="Arial"/>
              <a:ea typeface="Arial"/>
              <a:cs typeface="Arial"/>
              <a:sym typeface="Arial"/>
            </a:endParaRPr>
          </a:p>
        </p:txBody>
      </p:sp>
      <p:sp>
        <p:nvSpPr>
          <p:cNvPr id="189" name="Google Shape;189;g2bac5678fc7_0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0" name="Google Shape;190;g2bac5678fc7_0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g2bac5678fc7_0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g2bac5678fc7_0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3" name="Google Shape;193;g2bac5678fc7_0_0"/>
          <p:cNvPicPr preferRelativeResize="0"/>
          <p:nvPr/>
        </p:nvPicPr>
        <p:blipFill rotWithShape="1">
          <a:blip r:embed="rId3">
            <a:alphaModFix/>
          </a:blip>
          <a:srcRect b="0" l="0" r="0" t="0"/>
          <a:stretch/>
        </p:blipFill>
        <p:spPr>
          <a:xfrm>
            <a:off x="1864100" y="3512725"/>
            <a:ext cx="2855700" cy="1497600"/>
          </a:xfrm>
          <a:prstGeom prst="roundRect">
            <a:avLst>
              <a:gd fmla="val 16667" name="adj"/>
            </a:avLst>
          </a:prstGeom>
          <a:noFill/>
          <a:ln>
            <a:noFill/>
          </a:ln>
        </p:spPr>
      </p:pic>
      <p:sp>
        <p:nvSpPr>
          <p:cNvPr id="194" name="Google Shape;194;g2bac5678fc7_0_0"/>
          <p:cNvSpPr txBox="1"/>
          <p:nvPr/>
        </p:nvSpPr>
        <p:spPr>
          <a:xfrm>
            <a:off x="5767575" y="2378825"/>
            <a:ext cx="5862600" cy="39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100"/>
              <a:buFont typeface="Arial"/>
              <a:buNone/>
            </a:pPr>
            <a:r>
              <a:rPr b="1" lang="en-US" sz="1900">
                <a:solidFill>
                  <a:schemeClr val="dk1"/>
                </a:solidFill>
                <a:latin typeface="Calibri"/>
                <a:ea typeface="Calibri"/>
                <a:cs typeface="Calibri"/>
                <a:sym typeface="Calibri"/>
              </a:rPr>
              <a:t>Source of the BDD:</a:t>
            </a:r>
            <a:r>
              <a:rPr lang="en-US"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2100"/>
              <a:buFont typeface="Arial"/>
              <a:buNone/>
            </a:pPr>
            <a:r>
              <a:rPr lang="en-US" sz="1900">
                <a:solidFill>
                  <a:schemeClr val="dk1"/>
                </a:solidFill>
                <a:latin typeface="Calibri"/>
                <a:ea typeface="Calibri"/>
                <a:cs typeface="Calibri"/>
                <a:sym typeface="Calibri"/>
              </a:rPr>
              <a:t>Raw daily pollution data on O3 from every station in every region from Geod’air from 1/1/23 - 31/12/23 (inclusive).</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2100"/>
              <a:buFont typeface="Arial"/>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2100"/>
              <a:buFont typeface="Arial"/>
              <a:buNone/>
            </a:pPr>
            <a:r>
              <a:rPr b="1" lang="en-US" sz="1900">
                <a:solidFill>
                  <a:schemeClr val="dk1"/>
                </a:solidFill>
                <a:latin typeface="Calibri"/>
                <a:ea typeface="Calibri"/>
                <a:cs typeface="Calibri"/>
                <a:sym typeface="Calibri"/>
              </a:rPr>
              <a:t>Resolution of the data:</a:t>
            </a:r>
            <a:r>
              <a:rPr lang="en-US" sz="1900">
                <a:solidFill>
                  <a:schemeClr val="dk1"/>
                </a:solidFill>
                <a:latin typeface="Calibri"/>
                <a:ea typeface="Calibri"/>
                <a:cs typeface="Calibri"/>
                <a:sym typeface="Calibri"/>
              </a:rPr>
              <a:t> Station-level </a:t>
            </a:r>
            <a:endParaRPr b="1" sz="19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sz="19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lang="en-US" sz="1900">
                <a:solidFill>
                  <a:schemeClr val="dk1"/>
                </a:solidFill>
                <a:latin typeface="Calibri"/>
                <a:ea typeface="Calibri"/>
                <a:cs typeface="Calibri"/>
                <a:sym typeface="Calibri"/>
              </a:rPr>
              <a:t>Difference from Cahier des Charges index:</a:t>
            </a:r>
            <a:endParaRPr b="1"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lang="en-US" sz="1900">
                <a:solidFill>
                  <a:schemeClr val="dk1"/>
                </a:solidFill>
                <a:latin typeface="Calibri"/>
                <a:ea typeface="Calibri"/>
                <a:cs typeface="Calibri"/>
                <a:sym typeface="Calibri"/>
              </a:rPr>
              <a:t>Index recreated due to lack of a login for ATMO France data  </a:t>
            </a:r>
            <a:endParaRPr sz="19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9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US" sz="1900">
                <a:solidFill>
                  <a:schemeClr val="dk1"/>
                </a:solidFill>
                <a:latin typeface="Calibri"/>
                <a:ea typeface="Calibri"/>
                <a:cs typeface="Calibri"/>
                <a:sym typeface="Calibri"/>
              </a:rPr>
              <a:t>Issues with data:</a:t>
            </a:r>
            <a:r>
              <a:rPr lang="en-US"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1900">
                <a:solidFill>
                  <a:schemeClr val="dk1"/>
                </a:solidFill>
                <a:latin typeface="Calibri"/>
                <a:ea typeface="Calibri"/>
                <a:cs typeface="Calibri"/>
                <a:sym typeface="Calibri"/>
              </a:rPr>
              <a:t>Incomplete yearly coverage of data for all regions </a:t>
            </a:r>
            <a:endParaRPr sz="19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2024-02-01T19:56:55Z</dcterms:created>
  <dc:creator>Sillere, Jade</dc:creator>
</cp:coreProperties>
</file>